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Inter" panose="020B0604020202020204" charset="0"/>
      <p:regular r:id="rId19"/>
    </p:embeddedFont>
    <p:embeddedFont>
      <p:font typeface="Inter Bold" panose="020B0604020202020204" charset="0"/>
      <p:regular r:id="rId20"/>
    </p:embeddedFont>
    <p:embeddedFont>
      <p:font typeface="Petrona"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hyperlink" Target="https://link.springer.com/article/10.1007/s11069-019-03829-4" TargetMode="External"/><Relationship Id="rId3" Type="http://schemas.openxmlformats.org/officeDocument/2006/relationships/image" Target="../media/image2.png"/><Relationship Id="rId7" Type="http://schemas.openxmlformats.org/officeDocument/2006/relationships/hyperlink" Target="https://docs.arduino.cc/hardware/uno-rev3/"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techieyantechnologies.com/a-smart-weather-forecasting-system/" TargetMode="External"/><Relationship Id="rId5" Type="http://schemas.openxmlformats.org/officeDocument/2006/relationships/hyperlink" Target="https://open-meteo.com/" TargetMode="External"/><Relationship Id="rId4" Type="http://schemas.openxmlformats.org/officeDocument/2006/relationships/hyperlink" Target="https://static1.squarespace.com/static/55774404e4b07f2c7dc881a0/t/5ec6c219b10cc30d341f7c8b/1590084123960/Modeling+Clouds+and+Wind.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91001" y="-1"/>
            <a:ext cx="9601200" cy="10287001"/>
          </a:xfrm>
          <a:custGeom>
            <a:avLst/>
            <a:gdLst/>
            <a:ahLst/>
            <a:cxnLst/>
            <a:rect l="l" t="t" r="r" b="b"/>
            <a:pathLst>
              <a:path w="8340959" h="10775898">
                <a:moveTo>
                  <a:pt x="0" y="0"/>
                </a:moveTo>
                <a:lnTo>
                  <a:pt x="8340959" y="0"/>
                </a:lnTo>
                <a:lnTo>
                  <a:pt x="8340959" y="10775898"/>
                </a:lnTo>
                <a:lnTo>
                  <a:pt x="0" y="10775898"/>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9525"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03460" y="2955578"/>
            <a:ext cx="6251079" cy="4375845"/>
          </a:xfrm>
          <a:custGeom>
            <a:avLst/>
            <a:gdLst/>
            <a:ahLst/>
            <a:cxnLst/>
            <a:rect l="l" t="t" r="r" b="b"/>
            <a:pathLst>
              <a:path w="6251079" h="4375845">
                <a:moveTo>
                  <a:pt x="0" y="0"/>
                </a:moveTo>
                <a:lnTo>
                  <a:pt x="6251079" y="0"/>
                </a:lnTo>
                <a:lnTo>
                  <a:pt x="6251079" y="4375844"/>
                </a:lnTo>
                <a:lnTo>
                  <a:pt x="0" y="4375844"/>
                </a:lnTo>
                <a:lnTo>
                  <a:pt x="0" y="0"/>
                </a:lnTo>
                <a:close/>
              </a:path>
            </a:pathLst>
          </a:custGeom>
          <a:blipFill>
            <a:blip r:embed="rId5"/>
            <a:stretch>
              <a:fillRect l="-22" r="-22"/>
            </a:stretch>
          </a:blipFill>
        </p:spPr>
      </p:sp>
      <p:grpSp>
        <p:nvGrpSpPr>
          <p:cNvPr id="7" name="Group 7"/>
          <p:cNvGrpSpPr/>
          <p:nvPr/>
        </p:nvGrpSpPr>
        <p:grpSpPr>
          <a:xfrm>
            <a:off x="7417737" y="501466"/>
            <a:ext cx="10108595" cy="8253170"/>
            <a:chOff x="0" y="0"/>
            <a:chExt cx="13478127" cy="11004226"/>
          </a:xfrm>
        </p:grpSpPr>
        <p:grpSp>
          <p:nvGrpSpPr>
            <p:cNvPr id="8" name="Group 8"/>
            <p:cNvGrpSpPr/>
            <p:nvPr/>
          </p:nvGrpSpPr>
          <p:grpSpPr>
            <a:xfrm>
              <a:off x="238287" y="0"/>
              <a:ext cx="1272679" cy="979701"/>
              <a:chOff x="0" y="0"/>
              <a:chExt cx="791642" cy="609402"/>
            </a:xfrm>
          </p:grpSpPr>
          <p:sp>
            <p:nvSpPr>
              <p:cNvPr id="9" name="Freeform 9"/>
              <p:cNvSpPr/>
              <p:nvPr/>
            </p:nvSpPr>
            <p:spPr>
              <a:xfrm>
                <a:off x="8249" y="6350"/>
                <a:ext cx="775072" cy="596646"/>
              </a:xfrm>
              <a:custGeom>
                <a:avLst/>
                <a:gdLst/>
                <a:ahLst/>
                <a:cxnLst/>
                <a:rect l="l" t="t" r="r" b="b"/>
                <a:pathLst>
                  <a:path w="775072" h="596646">
                    <a:moveTo>
                      <a:pt x="0" y="111379"/>
                    </a:moveTo>
                    <a:cubicBezTo>
                      <a:pt x="0" y="49911"/>
                      <a:pt x="64837" y="0"/>
                      <a:pt x="144687" y="0"/>
                    </a:cubicBezTo>
                    <a:lnTo>
                      <a:pt x="630385" y="0"/>
                    </a:lnTo>
                    <a:cubicBezTo>
                      <a:pt x="710235" y="0"/>
                      <a:pt x="775072" y="49911"/>
                      <a:pt x="775072" y="111379"/>
                    </a:cubicBezTo>
                    <a:lnTo>
                      <a:pt x="775072" y="485267"/>
                    </a:lnTo>
                    <a:cubicBezTo>
                      <a:pt x="775072" y="546735"/>
                      <a:pt x="710235" y="596646"/>
                      <a:pt x="630385" y="596646"/>
                    </a:cubicBezTo>
                    <a:lnTo>
                      <a:pt x="144687" y="596646"/>
                    </a:lnTo>
                    <a:cubicBezTo>
                      <a:pt x="64837" y="596646"/>
                      <a:pt x="0" y="546862"/>
                      <a:pt x="0" y="485267"/>
                    </a:cubicBezTo>
                    <a:close/>
                  </a:path>
                </a:pathLst>
              </a:custGeom>
              <a:solidFill>
                <a:srgbClr val="CCEEFF"/>
              </a:solidFill>
            </p:spPr>
          </p:sp>
          <p:sp>
            <p:nvSpPr>
              <p:cNvPr id="10" name="Freeform 10"/>
              <p:cNvSpPr/>
              <p:nvPr/>
            </p:nvSpPr>
            <p:spPr>
              <a:xfrm>
                <a:off x="0" y="0"/>
                <a:ext cx="791570" cy="609346"/>
              </a:xfrm>
              <a:custGeom>
                <a:avLst/>
                <a:gdLst/>
                <a:ahLst/>
                <a:cxnLst/>
                <a:rect l="l" t="t" r="r" b="b"/>
                <a:pathLst>
                  <a:path w="791570" h="609346">
                    <a:moveTo>
                      <a:pt x="0" y="117729"/>
                    </a:moveTo>
                    <a:cubicBezTo>
                      <a:pt x="0" y="52705"/>
                      <a:pt x="68466" y="0"/>
                      <a:pt x="152936" y="0"/>
                    </a:cubicBezTo>
                    <a:lnTo>
                      <a:pt x="638634" y="0"/>
                    </a:lnTo>
                    <a:lnTo>
                      <a:pt x="638634" y="6350"/>
                    </a:lnTo>
                    <a:lnTo>
                      <a:pt x="638634" y="0"/>
                    </a:lnTo>
                    <a:lnTo>
                      <a:pt x="638634" y="6350"/>
                    </a:lnTo>
                    <a:lnTo>
                      <a:pt x="638634" y="0"/>
                    </a:lnTo>
                    <a:cubicBezTo>
                      <a:pt x="723104" y="0"/>
                      <a:pt x="791570" y="52705"/>
                      <a:pt x="791570" y="117729"/>
                    </a:cubicBezTo>
                    <a:lnTo>
                      <a:pt x="783321" y="117729"/>
                    </a:lnTo>
                    <a:lnTo>
                      <a:pt x="791570" y="117729"/>
                    </a:lnTo>
                    <a:lnTo>
                      <a:pt x="791570" y="491617"/>
                    </a:lnTo>
                    <a:lnTo>
                      <a:pt x="783321" y="491617"/>
                    </a:lnTo>
                    <a:lnTo>
                      <a:pt x="791570" y="491617"/>
                    </a:lnTo>
                    <a:cubicBezTo>
                      <a:pt x="791570" y="556641"/>
                      <a:pt x="723104" y="609346"/>
                      <a:pt x="638634" y="609346"/>
                    </a:cubicBezTo>
                    <a:lnTo>
                      <a:pt x="638634" y="602996"/>
                    </a:lnTo>
                    <a:lnTo>
                      <a:pt x="638634" y="609346"/>
                    </a:lnTo>
                    <a:lnTo>
                      <a:pt x="152936" y="609346"/>
                    </a:lnTo>
                    <a:lnTo>
                      <a:pt x="152936" y="602996"/>
                    </a:lnTo>
                    <a:lnTo>
                      <a:pt x="152936" y="609346"/>
                    </a:lnTo>
                    <a:cubicBezTo>
                      <a:pt x="68466" y="609346"/>
                      <a:pt x="0" y="556641"/>
                      <a:pt x="0" y="491617"/>
                    </a:cubicBezTo>
                    <a:lnTo>
                      <a:pt x="0" y="117729"/>
                    </a:lnTo>
                    <a:lnTo>
                      <a:pt x="8249" y="117729"/>
                    </a:lnTo>
                    <a:lnTo>
                      <a:pt x="0" y="117729"/>
                    </a:lnTo>
                    <a:moveTo>
                      <a:pt x="16498" y="117729"/>
                    </a:moveTo>
                    <a:lnTo>
                      <a:pt x="16498" y="491617"/>
                    </a:lnTo>
                    <a:lnTo>
                      <a:pt x="8249" y="491617"/>
                    </a:lnTo>
                    <a:lnTo>
                      <a:pt x="16498" y="491617"/>
                    </a:lnTo>
                    <a:cubicBezTo>
                      <a:pt x="16498" y="549656"/>
                      <a:pt x="77540" y="596646"/>
                      <a:pt x="152936" y="596646"/>
                    </a:cubicBezTo>
                    <a:lnTo>
                      <a:pt x="638634" y="596646"/>
                    </a:lnTo>
                    <a:cubicBezTo>
                      <a:pt x="714030" y="596646"/>
                      <a:pt x="775072" y="549656"/>
                      <a:pt x="775072" y="491617"/>
                    </a:cubicBezTo>
                    <a:lnTo>
                      <a:pt x="775072" y="117729"/>
                    </a:lnTo>
                    <a:cubicBezTo>
                      <a:pt x="775072" y="59690"/>
                      <a:pt x="714030" y="12700"/>
                      <a:pt x="638634" y="12700"/>
                    </a:cubicBezTo>
                    <a:lnTo>
                      <a:pt x="152936" y="12700"/>
                    </a:lnTo>
                    <a:lnTo>
                      <a:pt x="152936" y="6350"/>
                    </a:lnTo>
                    <a:lnTo>
                      <a:pt x="152936" y="12700"/>
                    </a:lnTo>
                    <a:cubicBezTo>
                      <a:pt x="77540" y="12700"/>
                      <a:pt x="16498" y="59690"/>
                      <a:pt x="16498" y="117729"/>
                    </a:cubicBezTo>
                    <a:close/>
                  </a:path>
                </a:pathLst>
              </a:custGeom>
              <a:solidFill>
                <a:srgbClr val="B2D4E5"/>
              </a:solidFill>
            </p:spPr>
          </p:sp>
        </p:grpSp>
        <p:sp>
          <p:nvSpPr>
            <p:cNvPr id="11" name="TextBox 11"/>
            <p:cNvSpPr txBox="1"/>
            <p:nvPr/>
          </p:nvSpPr>
          <p:spPr>
            <a:xfrm>
              <a:off x="687932" y="211235"/>
              <a:ext cx="373390" cy="728968"/>
            </a:xfrm>
            <a:prstGeom prst="rect">
              <a:avLst/>
            </a:prstGeom>
          </p:spPr>
          <p:txBody>
            <a:bodyPr lIns="0" tIns="0" rIns="0" bIns="0" rtlCol="0" anchor="t">
              <a:spAutoFit/>
            </a:bodyPr>
            <a:lstStyle/>
            <a:p>
              <a:pPr algn="ctr">
                <a:lnSpc>
                  <a:spcPts val="3918"/>
                </a:lnSpc>
              </a:pPr>
              <a:r>
                <a:rPr lang="en-US" sz="3918">
                  <a:solidFill>
                    <a:srgbClr val="272525"/>
                  </a:solidFill>
                  <a:latin typeface="Petrona"/>
                  <a:ea typeface="Petrona"/>
                  <a:cs typeface="Petrona"/>
                  <a:sym typeface="Petrona"/>
                </a:rPr>
                <a:t>1</a:t>
              </a:r>
            </a:p>
          </p:txBody>
        </p:sp>
        <p:sp>
          <p:nvSpPr>
            <p:cNvPr id="12" name="TextBox 12"/>
            <p:cNvSpPr txBox="1"/>
            <p:nvPr/>
          </p:nvSpPr>
          <p:spPr>
            <a:xfrm>
              <a:off x="1917428" y="115985"/>
              <a:ext cx="7269724" cy="794103"/>
            </a:xfrm>
            <a:prstGeom prst="rect">
              <a:avLst/>
            </a:prstGeom>
          </p:spPr>
          <p:txBody>
            <a:bodyPr lIns="0" tIns="0" rIns="0" bIns="0" rtlCol="0" anchor="t">
              <a:spAutoFit/>
            </a:bodyPr>
            <a:lstStyle/>
            <a:p>
              <a:pPr algn="l">
                <a:lnSpc>
                  <a:spcPts val="4857"/>
                </a:lnSpc>
              </a:pPr>
              <a:r>
                <a:rPr lang="en-US" sz="3791">
                  <a:solidFill>
                    <a:srgbClr val="272525"/>
                  </a:solidFill>
                  <a:latin typeface="Petrona"/>
                  <a:ea typeface="Petrona"/>
                  <a:cs typeface="Petrona"/>
                  <a:sym typeface="Petrona"/>
                </a:rPr>
                <a:t>Use Cases:</a:t>
              </a:r>
            </a:p>
          </p:txBody>
        </p:sp>
        <p:sp>
          <p:nvSpPr>
            <p:cNvPr id="13" name="TextBox 13"/>
            <p:cNvSpPr txBox="1"/>
            <p:nvPr/>
          </p:nvSpPr>
          <p:spPr>
            <a:xfrm>
              <a:off x="0" y="1174278"/>
              <a:ext cx="13478127" cy="9829948"/>
            </a:xfrm>
            <a:prstGeom prst="rect">
              <a:avLst/>
            </a:prstGeom>
          </p:spPr>
          <p:txBody>
            <a:bodyPr lIns="0" tIns="0" rIns="0" bIns="0" rtlCol="0" anchor="t">
              <a:spAutoFit/>
            </a:bodyPr>
            <a:lstStyle/>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Disaster Management &amp; Response: </a:t>
              </a:r>
              <a:r>
                <a:rPr lang="en-US" sz="2437">
                  <a:solidFill>
                    <a:srgbClr val="272525"/>
                  </a:solidFill>
                  <a:latin typeface="Inter"/>
                  <a:ea typeface="Inter"/>
                  <a:cs typeface="Inter"/>
                  <a:sym typeface="Inter"/>
                </a:rPr>
                <a:t>Timely evacuation planning and resource allocation.</a:t>
              </a:r>
            </a:p>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Agricultural Support: </a:t>
              </a:r>
              <a:r>
                <a:rPr lang="en-US" sz="2437">
                  <a:solidFill>
                    <a:srgbClr val="272525"/>
                  </a:solidFill>
                  <a:latin typeface="Inter"/>
                  <a:ea typeface="Inter"/>
                  <a:cs typeface="Inter"/>
                  <a:sym typeface="Inter"/>
                </a:rPr>
                <a:t>Crop and livestock protection, and optimized water management for irrigation.</a:t>
              </a:r>
            </a:p>
            <a:p>
              <a:pPr marL="559480" lvl="1" indent="-279740" algn="just">
                <a:lnSpc>
                  <a:spcPts val="4143"/>
                </a:lnSpc>
                <a:buFont typeface="Arial"/>
                <a:buChar char="•"/>
              </a:pPr>
              <a:r>
                <a:rPr lang="en-US" sz="2591" b="1">
                  <a:solidFill>
                    <a:srgbClr val="272525"/>
                  </a:solidFill>
                  <a:latin typeface="Inter Bold"/>
                  <a:ea typeface="Inter Bold"/>
                  <a:cs typeface="Inter Bold"/>
                  <a:sym typeface="Inter Bold"/>
                </a:rPr>
                <a:t>Infrastructure Protection: </a:t>
              </a:r>
              <a:r>
                <a:rPr lang="en-US" sz="2591">
                  <a:solidFill>
                    <a:srgbClr val="272525"/>
                  </a:solidFill>
                  <a:latin typeface="Inter"/>
                  <a:ea typeface="Inter"/>
                  <a:cs typeface="Inter"/>
                  <a:sym typeface="Inter"/>
                </a:rPr>
                <a:t>Flood control and transportation safety, including road closures to prevent accidents from landslides or floods.</a:t>
              </a:r>
            </a:p>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Public Safety &amp; Awareness: </a:t>
              </a:r>
              <a:r>
                <a:rPr lang="en-US" sz="2437">
                  <a:solidFill>
                    <a:srgbClr val="272525"/>
                  </a:solidFill>
                  <a:latin typeface="Inter"/>
                  <a:ea typeface="Inter"/>
                  <a:cs typeface="Inter"/>
                  <a:sym typeface="Inter"/>
                </a:rPr>
                <a:t>Mobile alerts (push notifications) and community training for disaster preparedness.</a:t>
              </a:r>
            </a:p>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Environmental Conservation:</a:t>
              </a:r>
              <a:r>
                <a:rPr lang="en-US" sz="2437">
                  <a:solidFill>
                    <a:srgbClr val="272525"/>
                  </a:solidFill>
                  <a:latin typeface="Inter"/>
                  <a:ea typeface="Inter"/>
                  <a:cs typeface="Inter"/>
                  <a:sym typeface="Inter"/>
                </a:rPr>
                <a:t> Landslide prevention and wildlife protection.</a:t>
              </a:r>
            </a:p>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Urban Planning:</a:t>
              </a:r>
              <a:r>
                <a:rPr lang="en-US" sz="2437">
                  <a:solidFill>
                    <a:srgbClr val="272525"/>
                  </a:solidFill>
                  <a:latin typeface="Inter"/>
                  <a:ea typeface="Inter"/>
                  <a:cs typeface="Inter"/>
                  <a:sym typeface="Inter"/>
                </a:rPr>
                <a:t> Flood mapping for better drainage system design and resilient infrastructure construction.</a:t>
              </a:r>
            </a:p>
            <a:p>
              <a:pPr marL="526164" lvl="1" indent="-263082" algn="just">
                <a:lnSpc>
                  <a:spcPts val="3896"/>
                </a:lnSpc>
                <a:buFont typeface="Arial"/>
                <a:buChar char="•"/>
              </a:pPr>
              <a:r>
                <a:rPr lang="en-US" sz="2437" b="1">
                  <a:solidFill>
                    <a:srgbClr val="272525"/>
                  </a:solidFill>
                  <a:latin typeface="Inter Bold"/>
                  <a:ea typeface="Inter Bold"/>
                  <a:cs typeface="Inter Bold"/>
                  <a:sym typeface="Inter Bold"/>
                </a:rPr>
                <a:t>Insurance Sector:</a:t>
              </a:r>
              <a:r>
                <a:rPr lang="en-US" sz="2437">
                  <a:solidFill>
                    <a:srgbClr val="272525"/>
                  </a:solidFill>
                  <a:latin typeface="Inter"/>
                  <a:ea typeface="Inter"/>
                  <a:cs typeface="Inter"/>
                  <a:sym typeface="Inter"/>
                </a:rPr>
                <a:t> Enhanced risk assessment and claim processing using real-time post-disaster data.</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grpSp>
        <p:nvGrpSpPr>
          <p:cNvPr id="5" name="Group 5"/>
          <p:cNvGrpSpPr/>
          <p:nvPr/>
        </p:nvGrpSpPr>
        <p:grpSpPr>
          <a:xfrm>
            <a:off x="1335075" y="2737229"/>
            <a:ext cx="9080919" cy="4812541"/>
            <a:chOff x="0" y="0"/>
            <a:chExt cx="12107892" cy="6416722"/>
          </a:xfrm>
        </p:grpSpPr>
        <p:grpSp>
          <p:nvGrpSpPr>
            <p:cNvPr id="6" name="Group 6"/>
            <p:cNvGrpSpPr/>
            <p:nvPr/>
          </p:nvGrpSpPr>
          <p:grpSpPr>
            <a:xfrm>
              <a:off x="0" y="0"/>
              <a:ext cx="1143294" cy="1248000"/>
              <a:chOff x="0" y="0"/>
              <a:chExt cx="558273" cy="609402"/>
            </a:xfrm>
          </p:grpSpPr>
          <p:sp>
            <p:nvSpPr>
              <p:cNvPr id="7" name="Freeform 7"/>
              <p:cNvSpPr/>
              <p:nvPr/>
            </p:nvSpPr>
            <p:spPr>
              <a:xfrm>
                <a:off x="5817" y="6350"/>
                <a:ext cx="546588" cy="596646"/>
              </a:xfrm>
              <a:custGeom>
                <a:avLst/>
                <a:gdLst/>
                <a:ahLst/>
                <a:cxnLst/>
                <a:rect l="l" t="t" r="r" b="b"/>
                <a:pathLst>
                  <a:path w="546588" h="596646">
                    <a:moveTo>
                      <a:pt x="0" y="111379"/>
                    </a:moveTo>
                    <a:cubicBezTo>
                      <a:pt x="0" y="49911"/>
                      <a:pt x="45724" y="0"/>
                      <a:pt x="102035" y="0"/>
                    </a:cubicBezTo>
                    <a:lnTo>
                      <a:pt x="444554" y="0"/>
                    </a:lnTo>
                    <a:cubicBezTo>
                      <a:pt x="500865" y="0"/>
                      <a:pt x="546588" y="49911"/>
                      <a:pt x="546588" y="111379"/>
                    </a:cubicBezTo>
                    <a:lnTo>
                      <a:pt x="546588" y="485267"/>
                    </a:lnTo>
                    <a:cubicBezTo>
                      <a:pt x="546588" y="546735"/>
                      <a:pt x="500865" y="596646"/>
                      <a:pt x="444554" y="596646"/>
                    </a:cubicBezTo>
                    <a:lnTo>
                      <a:pt x="102035" y="596646"/>
                    </a:lnTo>
                    <a:cubicBezTo>
                      <a:pt x="45724" y="596646"/>
                      <a:pt x="0" y="546862"/>
                      <a:pt x="0" y="485267"/>
                    </a:cubicBezTo>
                    <a:close/>
                  </a:path>
                </a:pathLst>
              </a:custGeom>
              <a:solidFill>
                <a:srgbClr val="CCEEFF"/>
              </a:solidFill>
            </p:spPr>
          </p:sp>
          <p:sp>
            <p:nvSpPr>
              <p:cNvPr id="8" name="Freeform 8"/>
              <p:cNvSpPr/>
              <p:nvPr/>
            </p:nvSpPr>
            <p:spPr>
              <a:xfrm>
                <a:off x="0" y="0"/>
                <a:ext cx="558222" cy="609346"/>
              </a:xfrm>
              <a:custGeom>
                <a:avLst/>
                <a:gdLst/>
                <a:ahLst/>
                <a:cxnLst/>
                <a:rect l="l" t="t" r="r" b="b"/>
                <a:pathLst>
                  <a:path w="558222" h="609346">
                    <a:moveTo>
                      <a:pt x="0" y="117729"/>
                    </a:moveTo>
                    <a:cubicBezTo>
                      <a:pt x="0" y="52705"/>
                      <a:pt x="48283" y="0"/>
                      <a:pt x="107852" y="0"/>
                    </a:cubicBezTo>
                    <a:lnTo>
                      <a:pt x="450371" y="0"/>
                    </a:lnTo>
                    <a:lnTo>
                      <a:pt x="450371" y="6350"/>
                    </a:lnTo>
                    <a:lnTo>
                      <a:pt x="450371" y="0"/>
                    </a:lnTo>
                    <a:lnTo>
                      <a:pt x="450371" y="6350"/>
                    </a:lnTo>
                    <a:lnTo>
                      <a:pt x="450371" y="0"/>
                    </a:lnTo>
                    <a:cubicBezTo>
                      <a:pt x="509939" y="0"/>
                      <a:pt x="558222" y="52705"/>
                      <a:pt x="558222" y="117729"/>
                    </a:cubicBezTo>
                    <a:lnTo>
                      <a:pt x="552405" y="117729"/>
                    </a:lnTo>
                    <a:lnTo>
                      <a:pt x="558222" y="117729"/>
                    </a:lnTo>
                    <a:lnTo>
                      <a:pt x="558222" y="491617"/>
                    </a:lnTo>
                    <a:lnTo>
                      <a:pt x="552405" y="491617"/>
                    </a:lnTo>
                    <a:lnTo>
                      <a:pt x="558222" y="491617"/>
                    </a:lnTo>
                    <a:cubicBezTo>
                      <a:pt x="558222" y="556641"/>
                      <a:pt x="509939" y="609346"/>
                      <a:pt x="450371" y="609346"/>
                    </a:cubicBezTo>
                    <a:lnTo>
                      <a:pt x="450371" y="602996"/>
                    </a:lnTo>
                    <a:lnTo>
                      <a:pt x="450371" y="609346"/>
                    </a:lnTo>
                    <a:lnTo>
                      <a:pt x="107852" y="609346"/>
                    </a:lnTo>
                    <a:lnTo>
                      <a:pt x="107852" y="602996"/>
                    </a:lnTo>
                    <a:lnTo>
                      <a:pt x="107852" y="609346"/>
                    </a:lnTo>
                    <a:cubicBezTo>
                      <a:pt x="48283" y="609346"/>
                      <a:pt x="0" y="556641"/>
                      <a:pt x="0" y="491617"/>
                    </a:cubicBezTo>
                    <a:lnTo>
                      <a:pt x="0" y="117729"/>
                    </a:lnTo>
                    <a:lnTo>
                      <a:pt x="5817" y="117729"/>
                    </a:lnTo>
                    <a:lnTo>
                      <a:pt x="0" y="117729"/>
                    </a:lnTo>
                    <a:moveTo>
                      <a:pt x="11634" y="117729"/>
                    </a:moveTo>
                    <a:lnTo>
                      <a:pt x="11634" y="491617"/>
                    </a:lnTo>
                    <a:lnTo>
                      <a:pt x="5817" y="491617"/>
                    </a:lnTo>
                    <a:lnTo>
                      <a:pt x="11634" y="491617"/>
                    </a:lnTo>
                    <a:cubicBezTo>
                      <a:pt x="11634" y="549656"/>
                      <a:pt x="54682" y="596646"/>
                      <a:pt x="107852" y="596646"/>
                    </a:cubicBezTo>
                    <a:lnTo>
                      <a:pt x="450371" y="596646"/>
                    </a:lnTo>
                    <a:cubicBezTo>
                      <a:pt x="503540" y="596646"/>
                      <a:pt x="546588" y="549656"/>
                      <a:pt x="546588" y="491617"/>
                    </a:cubicBezTo>
                    <a:lnTo>
                      <a:pt x="546588" y="117729"/>
                    </a:lnTo>
                    <a:cubicBezTo>
                      <a:pt x="546588" y="59690"/>
                      <a:pt x="503540" y="12700"/>
                      <a:pt x="450371" y="12700"/>
                    </a:cubicBezTo>
                    <a:lnTo>
                      <a:pt x="107852" y="12700"/>
                    </a:lnTo>
                    <a:lnTo>
                      <a:pt x="107852" y="6350"/>
                    </a:lnTo>
                    <a:lnTo>
                      <a:pt x="107852" y="12700"/>
                    </a:lnTo>
                    <a:cubicBezTo>
                      <a:pt x="54682" y="12700"/>
                      <a:pt x="11634" y="59690"/>
                      <a:pt x="11634" y="117729"/>
                    </a:cubicBezTo>
                    <a:close/>
                  </a:path>
                </a:pathLst>
              </a:custGeom>
              <a:solidFill>
                <a:srgbClr val="B2D4E5"/>
              </a:solidFill>
            </p:spPr>
          </p:sp>
        </p:grpSp>
        <p:sp>
          <p:nvSpPr>
            <p:cNvPr id="9" name="TextBox 9"/>
            <p:cNvSpPr txBox="1"/>
            <p:nvPr/>
          </p:nvSpPr>
          <p:spPr>
            <a:xfrm>
              <a:off x="340432" y="234424"/>
              <a:ext cx="335430" cy="915677"/>
            </a:xfrm>
            <a:prstGeom prst="rect">
              <a:avLst/>
            </a:prstGeom>
          </p:spPr>
          <p:txBody>
            <a:bodyPr lIns="0" tIns="0" rIns="0" bIns="0" rtlCol="0" anchor="t">
              <a:spAutoFit/>
            </a:bodyPr>
            <a:lstStyle/>
            <a:p>
              <a:pPr algn="ctr">
                <a:lnSpc>
                  <a:spcPts val="4991"/>
                </a:lnSpc>
              </a:pPr>
              <a:r>
                <a:rPr lang="en-US" sz="4991">
                  <a:solidFill>
                    <a:srgbClr val="272525"/>
                  </a:solidFill>
                  <a:latin typeface="Petrona"/>
                  <a:ea typeface="Petrona"/>
                  <a:cs typeface="Petrona"/>
                  <a:sym typeface="Petrona"/>
                </a:rPr>
                <a:t>2</a:t>
              </a:r>
            </a:p>
          </p:txBody>
        </p:sp>
        <p:sp>
          <p:nvSpPr>
            <p:cNvPr id="10" name="TextBox 10"/>
            <p:cNvSpPr txBox="1"/>
            <p:nvPr/>
          </p:nvSpPr>
          <p:spPr>
            <a:xfrm>
              <a:off x="1508434" y="129780"/>
              <a:ext cx="6530658" cy="1001141"/>
            </a:xfrm>
            <a:prstGeom prst="rect">
              <a:avLst/>
            </a:prstGeom>
          </p:spPr>
          <p:txBody>
            <a:bodyPr lIns="0" tIns="0" rIns="0" bIns="0" rtlCol="0" anchor="t">
              <a:spAutoFit/>
            </a:bodyPr>
            <a:lstStyle/>
            <a:p>
              <a:pPr algn="l">
                <a:lnSpc>
                  <a:spcPts val="6187"/>
                </a:lnSpc>
              </a:pPr>
              <a:r>
                <a:rPr lang="en-US" sz="4829">
                  <a:solidFill>
                    <a:srgbClr val="272525"/>
                  </a:solidFill>
                  <a:latin typeface="Petrona"/>
                  <a:ea typeface="Petrona"/>
                  <a:cs typeface="Petrona"/>
                  <a:sym typeface="Petrona"/>
                </a:rPr>
                <a:t>Future Scope:</a:t>
              </a:r>
            </a:p>
          </p:txBody>
        </p:sp>
        <p:sp>
          <p:nvSpPr>
            <p:cNvPr id="11" name="TextBox 11"/>
            <p:cNvSpPr txBox="1"/>
            <p:nvPr/>
          </p:nvSpPr>
          <p:spPr>
            <a:xfrm>
              <a:off x="0" y="1493374"/>
              <a:ext cx="12107892" cy="4923348"/>
            </a:xfrm>
            <a:prstGeom prst="rect">
              <a:avLst/>
            </a:prstGeom>
          </p:spPr>
          <p:txBody>
            <a:bodyPr lIns="0" tIns="0" rIns="0" bIns="0" rtlCol="0" anchor="t">
              <a:spAutoFit/>
            </a:bodyPr>
            <a:lstStyle/>
            <a:p>
              <a:pPr algn="just">
                <a:lnSpc>
                  <a:spcPts val="4964"/>
                </a:lnSpc>
              </a:pPr>
              <a:r>
                <a:rPr lang="en-US" sz="3104" b="1" spc="93">
                  <a:solidFill>
                    <a:srgbClr val="272525"/>
                  </a:solidFill>
                  <a:latin typeface="Inter Bold"/>
                  <a:ea typeface="Inter Bold"/>
                  <a:cs typeface="Inter Bold"/>
                  <a:sym typeface="Inter Bold"/>
                </a:rPr>
                <a:t>Remote Sensing and Satellite Imagery: </a:t>
              </a:r>
              <a:r>
                <a:rPr lang="en-US" sz="3104" spc="93">
                  <a:solidFill>
                    <a:srgbClr val="272525"/>
                  </a:solidFill>
                  <a:latin typeface="Inter"/>
                  <a:ea typeface="Inter"/>
                  <a:cs typeface="Inter"/>
                  <a:sym typeface="Inter"/>
                </a:rPr>
                <a:t>Satellite imagery provides high-resolution satellite data which gives detailed spatial data that can be used to track cloud formation, movement, and other critical atmospheric conditions in real-time.</a:t>
              </a:r>
            </a:p>
          </p:txBody>
        </p:sp>
      </p:grpSp>
      <p:grpSp>
        <p:nvGrpSpPr>
          <p:cNvPr id="12" name="Group 12"/>
          <p:cNvGrpSpPr/>
          <p:nvPr/>
        </p:nvGrpSpPr>
        <p:grpSpPr>
          <a:xfrm>
            <a:off x="11430000" y="0"/>
            <a:ext cx="6858000" cy="10287000"/>
            <a:chOff x="0" y="0"/>
            <a:chExt cx="9144000" cy="13716000"/>
          </a:xfrm>
        </p:grpSpPr>
        <p:sp>
          <p:nvSpPr>
            <p:cNvPr id="13" name="Freeform 13"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sp>
          <p:nvSpPr>
            <p:cNvPr id="14" name="Freeform 14" descr="preencoded.png"/>
            <p:cNvSpPr/>
            <p:nvPr/>
          </p:nvSpPr>
          <p:spPr>
            <a:xfrm>
              <a:off x="417313" y="3940770"/>
              <a:ext cx="8462273" cy="5834460"/>
            </a:xfrm>
            <a:custGeom>
              <a:avLst/>
              <a:gdLst/>
              <a:ahLst/>
              <a:cxnLst/>
              <a:rect l="l" t="t" r="r" b="b"/>
              <a:pathLst>
                <a:path w="8462273" h="5834460">
                  <a:moveTo>
                    <a:pt x="0" y="0"/>
                  </a:moveTo>
                  <a:lnTo>
                    <a:pt x="8462274" y="0"/>
                  </a:lnTo>
                  <a:lnTo>
                    <a:pt x="8462274" y="5834460"/>
                  </a:lnTo>
                  <a:lnTo>
                    <a:pt x="0" y="5834460"/>
                  </a:lnTo>
                  <a:lnTo>
                    <a:pt x="0" y="0"/>
                  </a:lnTo>
                  <a:close/>
                </a:path>
              </a:pathLst>
            </a:custGeom>
            <a:blipFill>
              <a:blip r:embed="rId5"/>
              <a:stretch>
                <a:fillRect l="-73633" t="-1866" r="-610" b="-24495"/>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381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866775" y="628650"/>
            <a:ext cx="10067814" cy="1001712"/>
          </a:xfrm>
          <a:prstGeom prst="rect">
            <a:avLst/>
          </a:prstGeom>
        </p:spPr>
        <p:txBody>
          <a:bodyPr lIns="0" tIns="0" rIns="0" bIns="0" rtlCol="0" anchor="t">
            <a:spAutoFit/>
          </a:bodyPr>
          <a:lstStyle/>
          <a:p>
            <a:pPr algn="l">
              <a:lnSpc>
                <a:spcPts val="7937"/>
              </a:lnSpc>
            </a:pPr>
            <a:r>
              <a:rPr lang="en-US" sz="6374">
                <a:solidFill>
                  <a:srgbClr val="000000"/>
                </a:solidFill>
                <a:latin typeface="Petrona"/>
                <a:ea typeface="Petrona"/>
                <a:cs typeface="Petrona"/>
                <a:sym typeface="Petrona"/>
              </a:rPr>
              <a:t>RESEARCH &amp; REFERENCES</a:t>
            </a:r>
          </a:p>
        </p:txBody>
      </p:sp>
      <p:grpSp>
        <p:nvGrpSpPr>
          <p:cNvPr id="6" name="Group 6"/>
          <p:cNvGrpSpPr/>
          <p:nvPr/>
        </p:nvGrpSpPr>
        <p:grpSpPr>
          <a:xfrm>
            <a:off x="456932" y="1790222"/>
            <a:ext cx="5527560" cy="7981378"/>
            <a:chOff x="0" y="-19050"/>
            <a:chExt cx="7370079" cy="10641837"/>
          </a:xfrm>
        </p:grpSpPr>
        <p:sp>
          <p:nvSpPr>
            <p:cNvPr id="7" name="TextBox 7"/>
            <p:cNvSpPr txBox="1"/>
            <p:nvPr/>
          </p:nvSpPr>
          <p:spPr>
            <a:xfrm>
              <a:off x="0" y="-19050"/>
              <a:ext cx="3975214" cy="5774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References:</a:t>
              </a:r>
            </a:p>
          </p:txBody>
        </p:sp>
        <p:sp>
          <p:nvSpPr>
            <p:cNvPr id="8" name="TextBox 8"/>
            <p:cNvSpPr txBox="1"/>
            <p:nvPr/>
          </p:nvSpPr>
          <p:spPr>
            <a:xfrm>
              <a:off x="0" y="757181"/>
              <a:ext cx="7370079" cy="9865606"/>
            </a:xfrm>
            <a:prstGeom prst="rect">
              <a:avLst/>
            </a:prstGeom>
          </p:spPr>
          <p:txBody>
            <a:bodyPr lIns="0" tIns="0" rIns="0" bIns="0" rtlCol="0" anchor="t">
              <a:spAutoFit/>
            </a:bodyPr>
            <a:lstStyle/>
            <a:p>
              <a:pPr marL="388620" lvl="1" indent="-194310" algn="just">
                <a:lnSpc>
                  <a:spcPts val="2878"/>
                </a:lnSpc>
                <a:buFont typeface="Arial"/>
                <a:buChar char="•"/>
              </a:pPr>
              <a:r>
                <a:rPr lang="en-US" sz="1799" b="1" dirty="0">
                  <a:solidFill>
                    <a:srgbClr val="272525"/>
                  </a:solidFill>
                  <a:latin typeface="Inter Bold"/>
                  <a:ea typeface="Inter Bold"/>
                  <a:cs typeface="Inter Bold"/>
                  <a:sym typeface="Inter Bold"/>
                </a:rPr>
                <a:t>Wikipedia: </a:t>
              </a:r>
              <a:r>
                <a:rPr lang="en-US" sz="1799" dirty="0">
                  <a:solidFill>
                    <a:srgbClr val="272525"/>
                  </a:solidFill>
                  <a:latin typeface="Inter"/>
                  <a:ea typeface="Inter"/>
                  <a:cs typeface="Inter"/>
                  <a:sym typeface="Inter"/>
                </a:rPr>
                <a:t>Weather forecasting </a:t>
              </a:r>
              <a:r>
                <a:rPr lang="en-US" sz="1799" b="1" dirty="0">
                  <a:solidFill>
                    <a:srgbClr val="272525"/>
                  </a:solidFill>
                  <a:latin typeface="Inter Bold"/>
                  <a:ea typeface="Inter Bold"/>
                  <a:cs typeface="Inter Bold"/>
                  <a:sym typeface="Inter Bold"/>
                </a:rPr>
                <a:t>- </a:t>
              </a:r>
              <a:r>
                <a:rPr lang="en-US" sz="1799" dirty="0">
                  <a:solidFill>
                    <a:srgbClr val="272525"/>
                  </a:solidFill>
                  <a:latin typeface="Inter"/>
                  <a:ea typeface="Inter"/>
                  <a:cs typeface="Inter"/>
                  <a:sym typeface="Inter"/>
                </a:rPr>
                <a:t>Modern methods. https://en.wikipedia.org/wiki/Weather_forecasting#Modern_method</a:t>
              </a:r>
            </a:p>
            <a:p>
              <a:pPr marL="388620" lvl="1" indent="-194310" algn="just">
                <a:lnSpc>
                  <a:spcPts val="2878"/>
                </a:lnSpc>
                <a:buFont typeface="Arial"/>
                <a:buChar char="•"/>
              </a:pPr>
              <a:r>
                <a:rPr lang="en-US" sz="1799" dirty="0">
                  <a:solidFill>
                    <a:srgbClr val="272525"/>
                  </a:solidFill>
                  <a:latin typeface="Inter"/>
                  <a:ea typeface="Inter"/>
                  <a:cs typeface="Inter"/>
                  <a:sym typeface="Inter"/>
                </a:rPr>
                <a:t>https://static1.squarespace.com/static/55774404e4b07f2c7dc881a0/t/5ec6c219b10cc30d341f7c8b/1590084123960/Modeling+Clouds+and+Wind.pdf</a:t>
              </a:r>
              <a:endParaRPr lang="en-US" sz="1799" dirty="0">
                <a:solidFill>
                  <a:srgbClr val="272525"/>
                </a:solidFill>
                <a:latin typeface="Inter"/>
                <a:ea typeface="Inter"/>
                <a:cs typeface="Inter"/>
                <a:sym typeface="Inter"/>
                <a:hlinkClick r:id="rId4" tooltip="https://static1.squarespace.com/static/55774404e4b07f2c7dc881a0/t/5ec6c219b10cc30d341f7c8b/1590084123960/Modeling+Clouds+and+Wind.pdf"/>
              </a:endParaRPr>
            </a:p>
            <a:p>
              <a:pPr marL="388620" lvl="1" indent="-194310" algn="just">
                <a:lnSpc>
                  <a:spcPts val="2878"/>
                </a:lnSpc>
                <a:buFont typeface="Arial"/>
                <a:buChar char="•"/>
              </a:pPr>
              <a:r>
                <a:rPr lang="en-US" sz="1799" dirty="0">
                  <a:solidFill>
                    <a:srgbClr val="272525"/>
                  </a:solidFill>
                  <a:latin typeface="Inter"/>
                  <a:ea typeface="Inter"/>
                  <a:cs typeface="Inter"/>
                  <a:sym typeface="Inter"/>
                </a:rPr>
                <a:t>Open-Mateo API: https://open-meteo.com/</a:t>
              </a:r>
              <a:endParaRPr lang="en-US" sz="1799" dirty="0">
                <a:solidFill>
                  <a:srgbClr val="272525"/>
                </a:solidFill>
                <a:latin typeface="Inter"/>
                <a:ea typeface="Inter"/>
                <a:cs typeface="Inter"/>
                <a:sym typeface="Inter"/>
                <a:hlinkClick r:id="rId5" tooltip="https://open-meteo.com/"/>
              </a:endParaRPr>
            </a:p>
            <a:p>
              <a:pPr marL="388620" lvl="1" indent="-194310" algn="just">
                <a:lnSpc>
                  <a:spcPts val="2878"/>
                </a:lnSpc>
                <a:buFont typeface="Arial"/>
                <a:buChar char="•"/>
              </a:pPr>
              <a:r>
                <a:rPr lang="en-US" sz="1799" dirty="0">
                  <a:solidFill>
                    <a:srgbClr val="272525"/>
                  </a:solidFill>
                  <a:latin typeface="Inter"/>
                  <a:ea typeface="Inter"/>
                  <a:cs typeface="Inter"/>
                  <a:sym typeface="Inter"/>
                </a:rPr>
                <a:t>Objective: https://www.ijrti.org/papers/IJRTI2206303.pdf</a:t>
              </a:r>
            </a:p>
            <a:p>
              <a:pPr marL="388620" lvl="1" indent="-194310" algn="just">
                <a:lnSpc>
                  <a:spcPts val="2878"/>
                </a:lnSpc>
                <a:buFont typeface="Arial"/>
                <a:buChar char="•"/>
              </a:pPr>
              <a:r>
                <a:rPr lang="en-US" sz="1799" dirty="0">
                  <a:solidFill>
                    <a:srgbClr val="272525"/>
                  </a:solidFill>
                  <a:latin typeface="Inter"/>
                  <a:ea typeface="Inter"/>
                  <a:cs typeface="Inter"/>
                  <a:sym typeface="Inter"/>
                </a:rPr>
                <a:t>https://techieyantechnologies.com/a-smart-weather-forecasting-system/</a:t>
              </a:r>
              <a:endParaRPr lang="en-US" sz="1799" dirty="0">
                <a:solidFill>
                  <a:srgbClr val="272525"/>
                </a:solidFill>
                <a:latin typeface="Inter"/>
                <a:ea typeface="Inter"/>
                <a:cs typeface="Inter"/>
                <a:sym typeface="Inter"/>
                <a:hlinkClick r:id="rId6" tooltip="https://techieyantechnologies.com/a-smart-weather-forecasting-system/"/>
              </a:endParaRPr>
            </a:p>
            <a:p>
              <a:pPr marL="388620" lvl="1" indent="-194310" algn="just">
                <a:lnSpc>
                  <a:spcPts val="2878"/>
                </a:lnSpc>
                <a:buFont typeface="Arial"/>
                <a:buChar char="•"/>
              </a:pPr>
              <a:r>
                <a:rPr lang="en-US" sz="1799" dirty="0">
                  <a:solidFill>
                    <a:srgbClr val="272525"/>
                  </a:solidFill>
                  <a:latin typeface="Inter"/>
                  <a:ea typeface="Inter"/>
                  <a:cs typeface="Inter"/>
                  <a:sym typeface="Inter"/>
                </a:rPr>
                <a:t>https://docs.arduino.cc/hardware/uno-rev3/</a:t>
              </a:r>
              <a:endParaRPr lang="en-US" sz="1799" dirty="0">
                <a:solidFill>
                  <a:srgbClr val="272525"/>
                </a:solidFill>
                <a:latin typeface="Inter"/>
                <a:ea typeface="Inter"/>
                <a:cs typeface="Inter"/>
                <a:sym typeface="Inter"/>
                <a:hlinkClick r:id="rId7" tooltip="https://docs.arduino.cc/hardware/uno-rev3/"/>
              </a:endParaRPr>
            </a:p>
            <a:p>
              <a:pPr marL="388620" lvl="1" indent="-194310" algn="just">
                <a:lnSpc>
                  <a:spcPts val="2878"/>
                </a:lnSpc>
                <a:buFont typeface="Arial"/>
                <a:buChar char="•"/>
              </a:pPr>
              <a:r>
                <a:rPr lang="en-US" sz="1799" dirty="0">
                  <a:solidFill>
                    <a:srgbClr val="272525"/>
                  </a:solidFill>
                  <a:latin typeface="Inter"/>
                  <a:ea typeface="Inter"/>
                  <a:cs typeface="Inter"/>
                  <a:sym typeface="Inter"/>
                </a:rPr>
                <a:t>https://imdpune.gov.in/hazardatlas/index3.html</a:t>
              </a:r>
            </a:p>
            <a:p>
              <a:pPr marL="388620" lvl="1" indent="-194310" algn="just">
                <a:lnSpc>
                  <a:spcPts val="2878"/>
                </a:lnSpc>
                <a:buFont typeface="Arial"/>
                <a:buChar char="•"/>
              </a:pPr>
              <a:r>
                <a:rPr lang="en-US" sz="1799" dirty="0">
                  <a:solidFill>
                    <a:srgbClr val="272525"/>
                  </a:solidFill>
                  <a:latin typeface="Inter"/>
                  <a:ea typeface="Inter"/>
                  <a:cs typeface="Inter"/>
                  <a:sym typeface="Inter"/>
                </a:rPr>
                <a:t>India Meteorological Department (IMD). (2013). A preliminary report on heavy rainfall over Uttarakhand during 16–18 June 2013. India Meteorological Department, Ministry of Earth Sciences.​</a:t>
              </a:r>
            </a:p>
          </p:txBody>
        </p:sp>
      </p:grpSp>
      <p:grpSp>
        <p:nvGrpSpPr>
          <p:cNvPr id="9" name="Group 9"/>
          <p:cNvGrpSpPr/>
          <p:nvPr/>
        </p:nvGrpSpPr>
        <p:grpSpPr>
          <a:xfrm>
            <a:off x="6413116" y="1799747"/>
            <a:ext cx="5525445" cy="7609546"/>
            <a:chOff x="0" y="-19050"/>
            <a:chExt cx="7367260" cy="10146061"/>
          </a:xfrm>
        </p:grpSpPr>
        <p:sp>
          <p:nvSpPr>
            <p:cNvPr id="10" name="TextBox 10"/>
            <p:cNvSpPr txBox="1"/>
            <p:nvPr/>
          </p:nvSpPr>
          <p:spPr>
            <a:xfrm>
              <a:off x="0" y="-19050"/>
              <a:ext cx="3961111" cy="5774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Related Articles:</a:t>
              </a:r>
            </a:p>
          </p:txBody>
        </p:sp>
        <p:sp>
          <p:nvSpPr>
            <p:cNvPr id="11" name="TextBox 11"/>
            <p:cNvSpPr txBox="1"/>
            <p:nvPr/>
          </p:nvSpPr>
          <p:spPr>
            <a:xfrm>
              <a:off x="0" y="757181"/>
              <a:ext cx="7367260" cy="9369830"/>
            </a:xfrm>
            <a:prstGeom prst="rect">
              <a:avLst/>
            </a:prstGeom>
          </p:spPr>
          <p:txBody>
            <a:bodyPr lIns="0" tIns="0" rIns="0" bIns="0" rtlCol="0" anchor="t">
              <a:spAutoFit/>
            </a:bodyPr>
            <a:lstStyle/>
            <a:p>
              <a:pPr marL="388620" lvl="1" indent="-194310" algn="just">
                <a:lnSpc>
                  <a:spcPts val="2878"/>
                </a:lnSpc>
                <a:buFont typeface="Arial"/>
                <a:buChar char="•"/>
              </a:pPr>
              <a:r>
                <a:rPr lang="en-US" sz="1800" dirty="0">
                  <a:solidFill>
                    <a:srgbClr val="272525"/>
                  </a:solidFill>
                  <a:latin typeface="Inter"/>
                  <a:ea typeface="Inter"/>
                  <a:cs typeface="Inter"/>
                  <a:sym typeface="Inter"/>
                </a:rPr>
                <a:t>https://journals.ametsoc.org/view/journals/hydr/21/7/jhmD190287.xml?tab_body=abstract-display</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https://www.tandfonline.com/doi/full/10.1080/02626667.2023.2235349</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https://www.sciencedirect.com/science/article/abs/pii/S2212420921007056</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https://www.sciencedirect.com/science/article/abs/pii/S0012825216304883</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https://link.springer.com/article/10.1007/s43832-022-00020-y</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https://www.tandfonline.com/doi/abs/10.1080/2150704X.2020.1723170</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https://link.springer.com/article/10.1007/s11069-019-03714-0</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https://link.springer.com/chapter/10.1007/978-981-16-5312-4_9</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https://link.springer.com/article/10.1007/s11069-019-03829-4</a:t>
              </a:r>
              <a:endParaRPr lang="en-US" sz="1800" dirty="0">
                <a:solidFill>
                  <a:srgbClr val="272525"/>
                </a:solidFill>
                <a:latin typeface="Inter"/>
                <a:ea typeface="Inter"/>
                <a:cs typeface="Inter"/>
                <a:sym typeface="Inter"/>
                <a:hlinkClick r:id="rId8" tooltip="https://link.springer.com/article/10.1007/s11069-019-03829-4"/>
              </a:endParaRPr>
            </a:p>
          </p:txBody>
        </p:sp>
      </p:grpSp>
      <p:grpSp>
        <p:nvGrpSpPr>
          <p:cNvPr id="12" name="Group 12"/>
          <p:cNvGrpSpPr/>
          <p:nvPr/>
        </p:nvGrpSpPr>
        <p:grpSpPr>
          <a:xfrm>
            <a:off x="12367187" y="1885101"/>
            <a:ext cx="5527333" cy="6865753"/>
            <a:chOff x="0" y="-19050"/>
            <a:chExt cx="7369778" cy="9154337"/>
          </a:xfrm>
        </p:grpSpPr>
        <p:sp>
          <p:nvSpPr>
            <p:cNvPr id="13" name="TextBox 13"/>
            <p:cNvSpPr txBox="1"/>
            <p:nvPr/>
          </p:nvSpPr>
          <p:spPr>
            <a:xfrm>
              <a:off x="0" y="-19050"/>
              <a:ext cx="3972456" cy="5774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Idea Feasibility:</a:t>
              </a:r>
            </a:p>
          </p:txBody>
        </p:sp>
        <p:sp>
          <p:nvSpPr>
            <p:cNvPr id="14" name="TextBox 14"/>
            <p:cNvSpPr txBox="1"/>
            <p:nvPr/>
          </p:nvSpPr>
          <p:spPr>
            <a:xfrm>
              <a:off x="4813" y="757181"/>
              <a:ext cx="7364965" cy="8378106"/>
            </a:xfrm>
            <a:prstGeom prst="rect">
              <a:avLst/>
            </a:prstGeom>
          </p:spPr>
          <p:txBody>
            <a:bodyPr lIns="0" tIns="0" rIns="0" bIns="0" rtlCol="0" anchor="t">
              <a:spAutoFit/>
            </a:bodyPr>
            <a:lstStyle/>
            <a:p>
              <a:pPr marL="388620" lvl="1" indent="-194310" algn="just">
                <a:lnSpc>
                  <a:spcPts val="2878"/>
                </a:lnSpc>
                <a:buFont typeface="Arial"/>
                <a:buChar char="•"/>
              </a:pPr>
              <a:r>
                <a:rPr lang="en-US" sz="1800" dirty="0">
                  <a:solidFill>
                    <a:srgbClr val="272525"/>
                  </a:solidFill>
                  <a:latin typeface="Inter"/>
                  <a:ea typeface="Inter"/>
                  <a:cs typeface="Inter"/>
                  <a:sym typeface="Inter"/>
                </a:rPr>
                <a:t>Arduino, G., </a:t>
              </a:r>
              <a:r>
                <a:rPr lang="en-US" sz="1800" dirty="0" err="1">
                  <a:solidFill>
                    <a:srgbClr val="272525"/>
                  </a:solidFill>
                  <a:latin typeface="Inter"/>
                  <a:ea typeface="Inter"/>
                  <a:cs typeface="Inter"/>
                  <a:sym typeface="Inter"/>
                </a:rPr>
                <a:t>Reggiani</a:t>
              </a:r>
              <a:r>
                <a:rPr lang="en-US" sz="1800" dirty="0">
                  <a:solidFill>
                    <a:srgbClr val="272525"/>
                  </a:solidFill>
                  <a:latin typeface="Inter"/>
                  <a:ea typeface="Inter"/>
                  <a:cs typeface="Inter"/>
                  <a:sym typeface="Inter"/>
                </a:rPr>
                <a:t>, P., &amp; </a:t>
              </a:r>
              <a:r>
                <a:rPr lang="en-US" sz="1800" dirty="0" err="1">
                  <a:solidFill>
                    <a:srgbClr val="272525"/>
                  </a:solidFill>
                  <a:latin typeface="Inter"/>
                  <a:ea typeface="Inter"/>
                  <a:cs typeface="Inter"/>
                  <a:sym typeface="Inter"/>
                </a:rPr>
                <a:t>Todini</a:t>
              </a:r>
              <a:r>
                <a:rPr lang="en-US" sz="1800" dirty="0">
                  <a:solidFill>
                    <a:srgbClr val="272525"/>
                  </a:solidFill>
                  <a:latin typeface="Inter"/>
                  <a:ea typeface="Inter"/>
                  <a:cs typeface="Inter"/>
                  <a:sym typeface="Inter"/>
                </a:rPr>
                <a:t>, E. (2005). Recent advances in flood forecasting and flood risk assessment. Hydrology and Earth System Sciences, 9(4), 280–284.</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Srinivasan, J. (2013). Predicting and managing extreme rainfall. Current Science, 105(1), 7–8.</a:t>
              </a:r>
            </a:p>
            <a:p>
              <a:pPr marL="388620" lvl="1" indent="-194310" algn="just">
                <a:lnSpc>
                  <a:spcPts val="2878"/>
                </a:lnSpc>
                <a:buFont typeface="Arial"/>
                <a:buChar char="•"/>
              </a:pPr>
              <a:r>
                <a:rPr lang="en-US" sz="1800" dirty="0" err="1">
                  <a:solidFill>
                    <a:srgbClr val="272525"/>
                  </a:solidFill>
                  <a:latin typeface="Inter"/>
                  <a:ea typeface="Inter"/>
                  <a:cs typeface="Inter"/>
                  <a:sym typeface="Inter"/>
                </a:rPr>
                <a:t>Thayyen</a:t>
              </a:r>
              <a:r>
                <a:rPr lang="en-US" sz="1800" dirty="0">
                  <a:solidFill>
                    <a:srgbClr val="272525"/>
                  </a:solidFill>
                  <a:latin typeface="Inter"/>
                  <a:ea typeface="Inter"/>
                  <a:cs typeface="Inter"/>
                  <a:sym typeface="Inter"/>
                </a:rPr>
                <a:t>, R. J., </a:t>
              </a:r>
              <a:r>
                <a:rPr lang="en-US" sz="1800" dirty="0" err="1">
                  <a:solidFill>
                    <a:srgbClr val="272525"/>
                  </a:solidFill>
                  <a:latin typeface="Inter"/>
                  <a:ea typeface="Inter"/>
                  <a:cs typeface="Inter"/>
                  <a:sym typeface="Inter"/>
                </a:rPr>
                <a:t>Dimri</a:t>
              </a:r>
              <a:r>
                <a:rPr lang="en-US" sz="1800" dirty="0">
                  <a:solidFill>
                    <a:srgbClr val="272525"/>
                  </a:solidFill>
                  <a:latin typeface="Inter"/>
                  <a:ea typeface="Inter"/>
                  <a:cs typeface="Inter"/>
                  <a:sym typeface="Inter"/>
                </a:rPr>
                <a:t>, A. P., Kumar, P., &amp; Agnihotri, G. (2013). Study of cloudburst and flash floods around </a:t>
              </a:r>
              <a:r>
                <a:rPr lang="en-US" sz="1800" dirty="0" err="1">
                  <a:solidFill>
                    <a:srgbClr val="272525"/>
                  </a:solidFill>
                  <a:latin typeface="Inter"/>
                  <a:ea typeface="Inter"/>
                  <a:cs typeface="Inter"/>
                  <a:sym typeface="Inter"/>
                </a:rPr>
                <a:t>Leh</a:t>
              </a:r>
              <a:r>
                <a:rPr lang="en-US" sz="1800" dirty="0">
                  <a:solidFill>
                    <a:srgbClr val="272525"/>
                  </a:solidFill>
                  <a:latin typeface="Inter"/>
                  <a:ea typeface="Inter"/>
                  <a:cs typeface="Inter"/>
                  <a:sym typeface="Inter"/>
                </a:rPr>
                <a:t>, India, during August 4-6, 2010. Natural Hazards, 65, 2175–2204. doi:10.1007/s11069-012-0464-2.</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https://journals.ametsoc.org/view/journals/apme/43/12/jam2173.1.xml?tab_body=pdf</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https://journals.ametsoc.org/view/journals/atsc/64/11/2006jas2375.1.xml?tab_body=pdf</a:t>
              </a:r>
            </a:p>
            <a:p>
              <a:pPr marL="388620" lvl="1" indent="-194310" algn="just">
                <a:lnSpc>
                  <a:spcPts val="2878"/>
                </a:lnSpc>
                <a:buFont typeface="Arial"/>
                <a:buChar char="•"/>
              </a:pPr>
              <a:r>
                <a:rPr lang="en-US" sz="1800" dirty="0">
                  <a:solidFill>
                    <a:srgbClr val="272525"/>
                  </a:solidFill>
                  <a:latin typeface="Inter"/>
                  <a:ea typeface="Inter"/>
                  <a:cs typeface="Inter"/>
                  <a:sym typeface="Inter"/>
                </a:rPr>
                <a:t>https://journals.dbuniversity.ac.in/ojs/index.php/AJET/article/view/353</a:t>
              </a:r>
              <a:endParaRPr lang="en-US" dirty="0">
                <a:solidFill>
                  <a:srgbClr val="272525"/>
                </a:solidFill>
                <a:latin typeface="Inter"/>
                <a:ea typeface="Inter"/>
                <a:cs typeface="Inter"/>
                <a:sym typeface="Inte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1075284" y="7928819"/>
            <a:ext cx="503188" cy="503188"/>
            <a:chOff x="0" y="0"/>
            <a:chExt cx="670917" cy="670917"/>
          </a:xfrm>
        </p:grpSpPr>
        <p:sp>
          <p:nvSpPr>
            <p:cNvPr id="8" name="Freeform 8"/>
            <p:cNvSpPr/>
            <p:nvPr/>
          </p:nvSpPr>
          <p:spPr>
            <a:xfrm>
              <a:off x="0" y="0"/>
              <a:ext cx="670941" cy="670941"/>
            </a:xfrm>
            <a:custGeom>
              <a:avLst/>
              <a:gdLst/>
              <a:ahLst/>
              <a:cxnLst/>
              <a:rect l="l" t="t" r="r" b="b"/>
              <a:pathLst>
                <a:path w="670941" h="670941">
                  <a:moveTo>
                    <a:pt x="0" y="335407"/>
                  </a:moveTo>
                  <a:cubicBezTo>
                    <a:pt x="0" y="150241"/>
                    <a:pt x="150241" y="0"/>
                    <a:pt x="335407" y="0"/>
                  </a:cubicBezTo>
                  <a:cubicBezTo>
                    <a:pt x="337312" y="0"/>
                    <a:pt x="339217" y="889"/>
                    <a:pt x="340360" y="2413"/>
                  </a:cubicBezTo>
                  <a:lnTo>
                    <a:pt x="335407" y="6350"/>
                  </a:lnTo>
                  <a:lnTo>
                    <a:pt x="335407" y="0"/>
                  </a:lnTo>
                  <a:lnTo>
                    <a:pt x="335407" y="6350"/>
                  </a:lnTo>
                  <a:lnTo>
                    <a:pt x="335407" y="0"/>
                  </a:lnTo>
                  <a:cubicBezTo>
                    <a:pt x="520700" y="0"/>
                    <a:pt x="670941" y="150241"/>
                    <a:pt x="670941" y="335407"/>
                  </a:cubicBezTo>
                  <a:cubicBezTo>
                    <a:pt x="670941" y="337820"/>
                    <a:pt x="669544" y="339979"/>
                    <a:pt x="667385" y="341122"/>
                  </a:cubicBezTo>
                  <a:lnTo>
                    <a:pt x="664591" y="335407"/>
                  </a:lnTo>
                  <a:lnTo>
                    <a:pt x="670941" y="335407"/>
                  </a:lnTo>
                  <a:cubicBezTo>
                    <a:pt x="670941" y="520700"/>
                    <a:pt x="520700" y="670941"/>
                    <a:pt x="335407" y="670941"/>
                  </a:cubicBezTo>
                  <a:lnTo>
                    <a:pt x="335407" y="664591"/>
                  </a:lnTo>
                  <a:lnTo>
                    <a:pt x="335407" y="658241"/>
                  </a:lnTo>
                  <a:lnTo>
                    <a:pt x="335407" y="664591"/>
                  </a:lnTo>
                  <a:lnTo>
                    <a:pt x="335407" y="670941"/>
                  </a:lnTo>
                  <a:cubicBezTo>
                    <a:pt x="150241" y="670941"/>
                    <a:pt x="0" y="520700"/>
                    <a:pt x="0" y="335407"/>
                  </a:cubicBezTo>
                  <a:lnTo>
                    <a:pt x="6350" y="335407"/>
                  </a:lnTo>
                  <a:lnTo>
                    <a:pt x="0" y="335407"/>
                  </a:lnTo>
                  <a:moveTo>
                    <a:pt x="12700" y="335407"/>
                  </a:moveTo>
                  <a:lnTo>
                    <a:pt x="6350" y="335407"/>
                  </a:lnTo>
                  <a:lnTo>
                    <a:pt x="12700" y="335407"/>
                  </a:lnTo>
                  <a:cubicBezTo>
                    <a:pt x="12700" y="513715"/>
                    <a:pt x="157226" y="658241"/>
                    <a:pt x="335407" y="658241"/>
                  </a:cubicBezTo>
                  <a:cubicBezTo>
                    <a:pt x="338963" y="658241"/>
                    <a:pt x="341757" y="661035"/>
                    <a:pt x="341757" y="664591"/>
                  </a:cubicBezTo>
                  <a:cubicBezTo>
                    <a:pt x="341757" y="668147"/>
                    <a:pt x="338963" y="670941"/>
                    <a:pt x="335407" y="670941"/>
                  </a:cubicBezTo>
                  <a:cubicBezTo>
                    <a:pt x="331851" y="670941"/>
                    <a:pt x="329057" y="668147"/>
                    <a:pt x="329057" y="664591"/>
                  </a:cubicBezTo>
                  <a:cubicBezTo>
                    <a:pt x="329057" y="661035"/>
                    <a:pt x="331851" y="658241"/>
                    <a:pt x="335407" y="658241"/>
                  </a:cubicBezTo>
                  <a:cubicBezTo>
                    <a:pt x="513715" y="658241"/>
                    <a:pt x="658114" y="513715"/>
                    <a:pt x="658114" y="335534"/>
                  </a:cubicBezTo>
                  <a:cubicBezTo>
                    <a:pt x="658114" y="333121"/>
                    <a:pt x="659511" y="330962"/>
                    <a:pt x="661670" y="329819"/>
                  </a:cubicBezTo>
                  <a:lnTo>
                    <a:pt x="664464" y="335534"/>
                  </a:lnTo>
                  <a:lnTo>
                    <a:pt x="658114" y="335534"/>
                  </a:lnTo>
                  <a:cubicBezTo>
                    <a:pt x="658241" y="157226"/>
                    <a:pt x="513715" y="12700"/>
                    <a:pt x="335407" y="12700"/>
                  </a:cubicBezTo>
                  <a:cubicBezTo>
                    <a:pt x="333502" y="12700"/>
                    <a:pt x="331597" y="11811"/>
                    <a:pt x="330454" y="10287"/>
                  </a:cubicBezTo>
                  <a:lnTo>
                    <a:pt x="335407" y="6350"/>
                  </a:lnTo>
                  <a:lnTo>
                    <a:pt x="335407" y="12700"/>
                  </a:lnTo>
                  <a:cubicBezTo>
                    <a:pt x="157226" y="12700"/>
                    <a:pt x="12700" y="157226"/>
                    <a:pt x="12700" y="335407"/>
                  </a:cubicBezTo>
                  <a:close/>
                </a:path>
              </a:pathLst>
            </a:custGeom>
            <a:solidFill>
              <a:srgbClr val="FFFFFF"/>
            </a:solidFill>
          </p:spPr>
        </p:sp>
      </p:grpSp>
      <p:sp>
        <p:nvSpPr>
          <p:cNvPr id="9" name="Freeform 9"/>
          <p:cNvSpPr/>
          <p:nvPr/>
        </p:nvSpPr>
        <p:spPr>
          <a:xfrm>
            <a:off x="12236204" y="2237480"/>
            <a:ext cx="5245591" cy="5240539"/>
          </a:xfrm>
          <a:custGeom>
            <a:avLst/>
            <a:gdLst/>
            <a:ahLst/>
            <a:cxnLst/>
            <a:rect l="l" t="t" r="r" b="b"/>
            <a:pathLst>
              <a:path w="5245591" h="5240539">
                <a:moveTo>
                  <a:pt x="0" y="0"/>
                </a:moveTo>
                <a:lnTo>
                  <a:pt x="5245592" y="0"/>
                </a:lnTo>
                <a:lnTo>
                  <a:pt x="5245592" y="5240540"/>
                </a:lnTo>
                <a:lnTo>
                  <a:pt x="0" y="5240540"/>
                </a:lnTo>
                <a:lnTo>
                  <a:pt x="0" y="0"/>
                </a:lnTo>
                <a:close/>
              </a:path>
            </a:pathLst>
          </a:custGeom>
          <a:blipFill>
            <a:blip r:embed="rId6"/>
            <a:stretch>
              <a:fillRect t="-1347"/>
            </a:stretch>
          </a:blipFill>
        </p:spPr>
      </p:sp>
      <p:grpSp>
        <p:nvGrpSpPr>
          <p:cNvPr id="10" name="Group 10"/>
          <p:cNvGrpSpPr/>
          <p:nvPr/>
        </p:nvGrpSpPr>
        <p:grpSpPr>
          <a:xfrm>
            <a:off x="1057275" y="1574272"/>
            <a:ext cx="9345068" cy="6768066"/>
            <a:chOff x="0" y="0"/>
            <a:chExt cx="12460090" cy="9024088"/>
          </a:xfrm>
        </p:grpSpPr>
        <p:sp>
          <p:nvSpPr>
            <p:cNvPr id="11" name="TextBox 11"/>
            <p:cNvSpPr txBox="1"/>
            <p:nvPr/>
          </p:nvSpPr>
          <p:spPr>
            <a:xfrm>
              <a:off x="0" y="-57150"/>
              <a:ext cx="12359878" cy="3680883"/>
            </a:xfrm>
            <a:prstGeom prst="rect">
              <a:avLst/>
            </a:prstGeom>
          </p:spPr>
          <p:txBody>
            <a:bodyPr lIns="0" tIns="0" rIns="0" bIns="0" rtlCol="0" anchor="t">
              <a:spAutoFit/>
            </a:bodyPr>
            <a:lstStyle/>
            <a:p>
              <a:pPr algn="l">
                <a:lnSpc>
                  <a:spcPts val="11000"/>
                </a:lnSpc>
              </a:pPr>
              <a:r>
                <a:rPr lang="en-US" sz="8750">
                  <a:solidFill>
                    <a:srgbClr val="000000"/>
                  </a:solidFill>
                  <a:latin typeface="Petrona"/>
                  <a:ea typeface="Petrona"/>
                  <a:cs typeface="Petrona"/>
                  <a:sym typeface="Petrona"/>
                </a:rPr>
                <a:t>CLOUD BURST PREDICTION</a:t>
              </a:r>
            </a:p>
          </p:txBody>
        </p:sp>
        <p:sp>
          <p:nvSpPr>
            <p:cNvPr id="12" name="TextBox 12"/>
            <p:cNvSpPr txBox="1"/>
            <p:nvPr/>
          </p:nvSpPr>
          <p:spPr>
            <a:xfrm>
              <a:off x="100212" y="3911163"/>
              <a:ext cx="12359878" cy="5112925"/>
            </a:xfrm>
            <a:prstGeom prst="rect">
              <a:avLst/>
            </a:prstGeom>
          </p:spPr>
          <p:txBody>
            <a:bodyPr lIns="0" tIns="0" rIns="0" bIns="0" rtlCol="0" anchor="t">
              <a:spAutoFit/>
            </a:bodyPr>
            <a:lstStyle/>
            <a:p>
              <a:pPr algn="just">
                <a:lnSpc>
                  <a:spcPts val="3873"/>
                </a:lnSpc>
              </a:pPr>
              <a:r>
                <a:rPr lang="en-US" sz="2375">
                  <a:solidFill>
                    <a:srgbClr val="272525"/>
                  </a:solidFill>
                  <a:latin typeface="Inter"/>
                  <a:ea typeface="Inter"/>
                  <a:cs typeface="Inter"/>
                  <a:sym typeface="Inter"/>
                </a:rPr>
                <a:t>Cloud bursts are sudden and intense rainfall events that can cause catastrophic damage, particularly in hilly regions. The "Cloud Burst Prediction System" project is designed to predict these events using real-time data collection, deep learning algorithms, and hardware sensors. The system's primary goal is to provide timely alerts to authorities to minimize the impact of cloud bursts.</a:t>
              </a:r>
            </a:p>
            <a:p>
              <a:pPr algn="just">
                <a:lnSpc>
                  <a:spcPts val="3875"/>
                </a:lnSpc>
              </a:pPr>
              <a:endParaRPr lang="en-US" sz="2375">
                <a:solidFill>
                  <a:srgbClr val="272525"/>
                </a:solidFill>
                <a:latin typeface="Inter"/>
                <a:ea typeface="Inter"/>
                <a:cs typeface="Inter"/>
                <a:sym typeface="Inte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744"/>
            <a:chOff x="0" y="0"/>
            <a:chExt cx="24384000" cy="13716992"/>
          </a:xfrm>
        </p:grpSpPr>
        <p:sp>
          <p:nvSpPr>
            <p:cNvPr id="4" name="Freeform 4"/>
            <p:cNvSpPr/>
            <p:nvPr/>
          </p:nvSpPr>
          <p:spPr>
            <a:xfrm>
              <a:off x="0" y="0"/>
              <a:ext cx="24384000" cy="13717015"/>
            </a:xfrm>
            <a:custGeom>
              <a:avLst/>
              <a:gdLst/>
              <a:ahLst/>
              <a:cxnLst/>
              <a:rect l="l" t="t" r="r" b="b"/>
              <a:pathLst>
                <a:path w="24384000" h="13717015">
                  <a:moveTo>
                    <a:pt x="0" y="0"/>
                  </a:moveTo>
                  <a:lnTo>
                    <a:pt x="24384000" y="0"/>
                  </a:lnTo>
                  <a:lnTo>
                    <a:pt x="24384000" y="13717015"/>
                  </a:lnTo>
                  <a:lnTo>
                    <a:pt x="0" y="13717015"/>
                  </a:lnTo>
                  <a:close/>
                </a:path>
              </a:pathLst>
            </a:custGeom>
            <a:solidFill>
              <a:srgbClr val="FFFFFF">
                <a:alpha val="74902"/>
              </a:srgbClr>
            </a:solidFill>
          </p:spPr>
        </p:sp>
      </p:grpSp>
      <p:sp>
        <p:nvSpPr>
          <p:cNvPr id="5" name="Freeform 5"/>
          <p:cNvSpPr/>
          <p:nvPr/>
        </p:nvSpPr>
        <p:spPr>
          <a:xfrm>
            <a:off x="1028700" y="3104001"/>
            <a:ext cx="7639374" cy="4078999"/>
          </a:xfrm>
          <a:custGeom>
            <a:avLst/>
            <a:gdLst/>
            <a:ahLst/>
            <a:cxnLst/>
            <a:rect l="l" t="t" r="r" b="b"/>
            <a:pathLst>
              <a:path w="7639374" h="4078999">
                <a:moveTo>
                  <a:pt x="0" y="0"/>
                </a:moveTo>
                <a:lnTo>
                  <a:pt x="7639374" y="0"/>
                </a:lnTo>
                <a:lnTo>
                  <a:pt x="7639374" y="4078998"/>
                </a:lnTo>
                <a:lnTo>
                  <a:pt x="0" y="4078998"/>
                </a:lnTo>
                <a:lnTo>
                  <a:pt x="0" y="0"/>
                </a:lnTo>
                <a:close/>
              </a:path>
            </a:pathLst>
          </a:custGeom>
          <a:blipFill>
            <a:blip r:embed="rId4"/>
            <a:stretch>
              <a:fillRect t="-1304" b="-1304"/>
            </a:stretch>
          </a:blipFill>
        </p:spPr>
      </p:sp>
      <p:sp>
        <p:nvSpPr>
          <p:cNvPr id="6" name="TextBox 6"/>
          <p:cNvSpPr txBox="1"/>
          <p:nvPr/>
        </p:nvSpPr>
        <p:spPr>
          <a:xfrm>
            <a:off x="1028700" y="1233464"/>
            <a:ext cx="6190506" cy="1108941"/>
          </a:xfrm>
          <a:prstGeom prst="rect">
            <a:avLst/>
          </a:prstGeom>
        </p:spPr>
        <p:txBody>
          <a:bodyPr lIns="0" tIns="0" rIns="0" bIns="0" rtlCol="0" anchor="t">
            <a:spAutoFit/>
          </a:bodyPr>
          <a:lstStyle/>
          <a:p>
            <a:pPr algn="l">
              <a:lnSpc>
                <a:spcPts val="8818"/>
              </a:lnSpc>
            </a:pPr>
            <a:r>
              <a:rPr lang="en-US" sz="6999">
                <a:solidFill>
                  <a:srgbClr val="000000"/>
                </a:solidFill>
                <a:latin typeface="Petrona"/>
                <a:ea typeface="Petrona"/>
                <a:cs typeface="Petrona"/>
                <a:sym typeface="Petrona"/>
              </a:rPr>
              <a:t>OBJECTIVE</a:t>
            </a:r>
          </a:p>
        </p:txBody>
      </p:sp>
      <p:grpSp>
        <p:nvGrpSpPr>
          <p:cNvPr id="7" name="Group 7"/>
          <p:cNvGrpSpPr/>
          <p:nvPr/>
        </p:nvGrpSpPr>
        <p:grpSpPr>
          <a:xfrm>
            <a:off x="9049048" y="1028700"/>
            <a:ext cx="8210253" cy="8229600"/>
            <a:chOff x="0" y="0"/>
            <a:chExt cx="10947003" cy="10972800"/>
          </a:xfrm>
        </p:grpSpPr>
        <p:grpSp>
          <p:nvGrpSpPr>
            <p:cNvPr id="8" name="Group 8"/>
            <p:cNvGrpSpPr/>
            <p:nvPr/>
          </p:nvGrpSpPr>
          <p:grpSpPr>
            <a:xfrm>
              <a:off x="0" y="0"/>
              <a:ext cx="10947003" cy="3350815"/>
              <a:chOff x="0" y="0"/>
              <a:chExt cx="10947003" cy="3350815"/>
            </a:xfrm>
          </p:grpSpPr>
          <p:sp>
            <p:nvSpPr>
              <p:cNvPr id="9" name="Freeform 9"/>
              <p:cNvSpPr/>
              <p:nvPr/>
            </p:nvSpPr>
            <p:spPr>
              <a:xfrm>
                <a:off x="6350" y="6287"/>
                <a:ext cx="10934319" cy="3338256"/>
              </a:xfrm>
              <a:custGeom>
                <a:avLst/>
                <a:gdLst/>
                <a:ahLst/>
                <a:cxnLst/>
                <a:rect l="l" t="t" r="r" b="b"/>
                <a:pathLst>
                  <a:path w="10934319" h="3338256">
                    <a:moveTo>
                      <a:pt x="0" y="130779"/>
                    </a:moveTo>
                    <a:cubicBezTo>
                      <a:pt x="0" y="58599"/>
                      <a:pt x="59309" y="0"/>
                      <a:pt x="132461" y="0"/>
                    </a:cubicBezTo>
                    <a:lnTo>
                      <a:pt x="10801858" y="0"/>
                    </a:lnTo>
                    <a:cubicBezTo>
                      <a:pt x="10875010" y="0"/>
                      <a:pt x="10934319" y="58599"/>
                      <a:pt x="10934319" y="130779"/>
                    </a:cubicBezTo>
                    <a:lnTo>
                      <a:pt x="10934319" y="3207477"/>
                    </a:lnTo>
                    <a:cubicBezTo>
                      <a:pt x="10934319" y="3279657"/>
                      <a:pt x="10875010" y="3338256"/>
                      <a:pt x="10801858" y="3338256"/>
                    </a:cubicBezTo>
                    <a:lnTo>
                      <a:pt x="132461" y="3338256"/>
                    </a:lnTo>
                    <a:cubicBezTo>
                      <a:pt x="59309" y="3338256"/>
                      <a:pt x="0" y="3279657"/>
                      <a:pt x="0" y="3207477"/>
                    </a:cubicBezTo>
                    <a:close/>
                  </a:path>
                </a:pathLst>
              </a:custGeom>
              <a:solidFill>
                <a:srgbClr val="CCEEFF"/>
              </a:solidFill>
            </p:spPr>
          </p:sp>
          <p:sp>
            <p:nvSpPr>
              <p:cNvPr id="10" name="Freeform 10"/>
              <p:cNvSpPr/>
              <p:nvPr/>
            </p:nvSpPr>
            <p:spPr>
              <a:xfrm>
                <a:off x="0" y="0"/>
                <a:ext cx="10947019" cy="3350831"/>
              </a:xfrm>
              <a:custGeom>
                <a:avLst/>
                <a:gdLst/>
                <a:ahLst/>
                <a:cxnLst/>
                <a:rect l="l" t="t" r="r" b="b"/>
                <a:pathLst>
                  <a:path w="10947019" h="3350831">
                    <a:moveTo>
                      <a:pt x="0" y="137066"/>
                    </a:moveTo>
                    <a:cubicBezTo>
                      <a:pt x="0" y="61365"/>
                      <a:pt x="62103" y="0"/>
                      <a:pt x="138811" y="0"/>
                    </a:cubicBezTo>
                    <a:lnTo>
                      <a:pt x="10808208" y="0"/>
                    </a:lnTo>
                    <a:lnTo>
                      <a:pt x="10808208" y="6287"/>
                    </a:lnTo>
                    <a:lnTo>
                      <a:pt x="10808208" y="0"/>
                    </a:lnTo>
                    <a:cubicBezTo>
                      <a:pt x="10884789" y="0"/>
                      <a:pt x="10947019" y="61365"/>
                      <a:pt x="10947019" y="137066"/>
                    </a:cubicBezTo>
                    <a:lnTo>
                      <a:pt x="10940669" y="137066"/>
                    </a:lnTo>
                    <a:lnTo>
                      <a:pt x="10947019" y="137066"/>
                    </a:lnTo>
                    <a:lnTo>
                      <a:pt x="10947019" y="3213764"/>
                    </a:lnTo>
                    <a:lnTo>
                      <a:pt x="10940669" y="3213764"/>
                    </a:lnTo>
                    <a:lnTo>
                      <a:pt x="10947019" y="3213764"/>
                    </a:lnTo>
                    <a:cubicBezTo>
                      <a:pt x="10947019" y="3289465"/>
                      <a:pt x="10884915" y="3350831"/>
                      <a:pt x="10808208" y="3350831"/>
                    </a:cubicBezTo>
                    <a:lnTo>
                      <a:pt x="10808208" y="3344543"/>
                    </a:lnTo>
                    <a:lnTo>
                      <a:pt x="10808208" y="3350831"/>
                    </a:lnTo>
                    <a:lnTo>
                      <a:pt x="138811" y="3350831"/>
                    </a:lnTo>
                    <a:lnTo>
                      <a:pt x="138811" y="3344543"/>
                    </a:lnTo>
                    <a:lnTo>
                      <a:pt x="138811" y="3350831"/>
                    </a:lnTo>
                    <a:cubicBezTo>
                      <a:pt x="62103" y="3350831"/>
                      <a:pt x="0" y="3289465"/>
                      <a:pt x="0" y="3213764"/>
                    </a:cubicBezTo>
                    <a:lnTo>
                      <a:pt x="0" y="137066"/>
                    </a:lnTo>
                    <a:lnTo>
                      <a:pt x="6350" y="137066"/>
                    </a:lnTo>
                    <a:lnTo>
                      <a:pt x="0" y="137066"/>
                    </a:lnTo>
                    <a:moveTo>
                      <a:pt x="12700" y="137066"/>
                    </a:moveTo>
                    <a:lnTo>
                      <a:pt x="12700" y="3213764"/>
                    </a:lnTo>
                    <a:lnTo>
                      <a:pt x="6350" y="3213764"/>
                    </a:lnTo>
                    <a:lnTo>
                      <a:pt x="12700" y="3213764"/>
                    </a:lnTo>
                    <a:cubicBezTo>
                      <a:pt x="12700" y="3282549"/>
                      <a:pt x="69088" y="3338256"/>
                      <a:pt x="138811" y="3338256"/>
                    </a:cubicBezTo>
                    <a:lnTo>
                      <a:pt x="10808208" y="3338256"/>
                    </a:lnTo>
                    <a:cubicBezTo>
                      <a:pt x="10877803" y="3338256"/>
                      <a:pt x="10934319" y="3282549"/>
                      <a:pt x="10934319" y="3213764"/>
                    </a:cubicBezTo>
                    <a:lnTo>
                      <a:pt x="10934319" y="137066"/>
                    </a:lnTo>
                    <a:cubicBezTo>
                      <a:pt x="10934319" y="68282"/>
                      <a:pt x="10877931" y="12575"/>
                      <a:pt x="10808208" y="12575"/>
                    </a:cubicBezTo>
                    <a:lnTo>
                      <a:pt x="138811" y="12575"/>
                    </a:lnTo>
                    <a:lnTo>
                      <a:pt x="138811" y="6287"/>
                    </a:lnTo>
                    <a:lnTo>
                      <a:pt x="138811" y="12575"/>
                    </a:lnTo>
                    <a:cubicBezTo>
                      <a:pt x="69088" y="12575"/>
                      <a:pt x="12700" y="68282"/>
                      <a:pt x="12700" y="137066"/>
                    </a:cubicBezTo>
                    <a:close/>
                  </a:path>
                </a:pathLst>
              </a:custGeom>
              <a:solidFill>
                <a:srgbClr val="B2D4E5"/>
              </a:solidFill>
            </p:spPr>
          </p:sp>
        </p:grpSp>
        <p:sp>
          <p:nvSpPr>
            <p:cNvPr id="11" name="TextBox 11"/>
            <p:cNvSpPr txBox="1"/>
            <p:nvPr/>
          </p:nvSpPr>
          <p:spPr>
            <a:xfrm>
              <a:off x="346075" y="482600"/>
              <a:ext cx="4126905" cy="511175"/>
            </a:xfrm>
            <a:prstGeom prst="rect">
              <a:avLst/>
            </a:prstGeom>
          </p:spPr>
          <p:txBody>
            <a:bodyPr lIns="0" tIns="0" rIns="0" bIns="0" rtlCol="0" anchor="t">
              <a:spAutoFit/>
            </a:bodyPr>
            <a:lstStyle/>
            <a:p>
              <a:pPr algn="l">
                <a:lnSpc>
                  <a:spcPts val="3000"/>
                </a:lnSpc>
              </a:pPr>
              <a:r>
                <a:rPr lang="en-US" sz="2375">
                  <a:solidFill>
                    <a:srgbClr val="272525"/>
                  </a:solidFill>
                  <a:latin typeface="Petrona"/>
                  <a:ea typeface="Petrona"/>
                  <a:cs typeface="Petrona"/>
                  <a:sym typeface="Petrona"/>
                </a:rPr>
                <a:t>Proposed Solution:</a:t>
              </a:r>
            </a:p>
          </p:txBody>
        </p:sp>
        <p:sp>
          <p:nvSpPr>
            <p:cNvPr id="12" name="TextBox 12"/>
            <p:cNvSpPr txBox="1"/>
            <p:nvPr/>
          </p:nvSpPr>
          <p:spPr>
            <a:xfrm>
              <a:off x="346075" y="1106090"/>
              <a:ext cx="10280253" cy="1432983"/>
            </a:xfrm>
            <a:prstGeom prst="rect">
              <a:avLst/>
            </a:prstGeom>
          </p:spPr>
          <p:txBody>
            <a:bodyPr lIns="0" tIns="0" rIns="0" bIns="0" rtlCol="0" anchor="t">
              <a:spAutoFit/>
            </a:bodyPr>
            <a:lstStyle/>
            <a:p>
              <a:pPr algn="just">
                <a:lnSpc>
                  <a:spcPts val="2937"/>
                </a:lnSpc>
              </a:pPr>
              <a:r>
                <a:rPr lang="en-US" sz="1812">
                  <a:solidFill>
                    <a:srgbClr val="272525"/>
                  </a:solidFill>
                  <a:latin typeface="Inter"/>
                  <a:ea typeface="Inter"/>
                  <a:cs typeface="Inter"/>
                  <a:sym typeface="Inter"/>
                </a:rPr>
                <a:t>Our solution incorporates a unique Multi-Layered Architecture: This layered approach allows us to tackle cloud burst prediction from both ground-level sensor data and high-altitude satellite observations.</a:t>
              </a:r>
            </a:p>
          </p:txBody>
        </p:sp>
        <p:grpSp>
          <p:nvGrpSpPr>
            <p:cNvPr id="13" name="Group 13"/>
            <p:cNvGrpSpPr/>
            <p:nvPr/>
          </p:nvGrpSpPr>
          <p:grpSpPr>
            <a:xfrm>
              <a:off x="0" y="3718237"/>
              <a:ext cx="10947003" cy="3350815"/>
              <a:chOff x="0" y="0"/>
              <a:chExt cx="10947003" cy="3350815"/>
            </a:xfrm>
          </p:grpSpPr>
          <p:sp>
            <p:nvSpPr>
              <p:cNvPr id="14" name="Freeform 14"/>
              <p:cNvSpPr/>
              <p:nvPr/>
            </p:nvSpPr>
            <p:spPr>
              <a:xfrm>
                <a:off x="6350" y="6287"/>
                <a:ext cx="10934319" cy="3338256"/>
              </a:xfrm>
              <a:custGeom>
                <a:avLst/>
                <a:gdLst/>
                <a:ahLst/>
                <a:cxnLst/>
                <a:rect l="l" t="t" r="r" b="b"/>
                <a:pathLst>
                  <a:path w="10934319" h="3338256">
                    <a:moveTo>
                      <a:pt x="0" y="130779"/>
                    </a:moveTo>
                    <a:cubicBezTo>
                      <a:pt x="0" y="58599"/>
                      <a:pt x="59309" y="0"/>
                      <a:pt x="132461" y="0"/>
                    </a:cubicBezTo>
                    <a:lnTo>
                      <a:pt x="10801858" y="0"/>
                    </a:lnTo>
                    <a:cubicBezTo>
                      <a:pt x="10875010" y="0"/>
                      <a:pt x="10934319" y="58599"/>
                      <a:pt x="10934319" y="130779"/>
                    </a:cubicBezTo>
                    <a:lnTo>
                      <a:pt x="10934319" y="3207477"/>
                    </a:lnTo>
                    <a:cubicBezTo>
                      <a:pt x="10934319" y="3279657"/>
                      <a:pt x="10875010" y="3338256"/>
                      <a:pt x="10801858" y="3338256"/>
                    </a:cubicBezTo>
                    <a:lnTo>
                      <a:pt x="132461" y="3338256"/>
                    </a:lnTo>
                    <a:cubicBezTo>
                      <a:pt x="59309" y="3338256"/>
                      <a:pt x="0" y="3279657"/>
                      <a:pt x="0" y="3207477"/>
                    </a:cubicBezTo>
                    <a:close/>
                  </a:path>
                </a:pathLst>
              </a:custGeom>
              <a:solidFill>
                <a:srgbClr val="CCEEFF"/>
              </a:solidFill>
            </p:spPr>
          </p:sp>
          <p:sp>
            <p:nvSpPr>
              <p:cNvPr id="15" name="Freeform 15"/>
              <p:cNvSpPr/>
              <p:nvPr/>
            </p:nvSpPr>
            <p:spPr>
              <a:xfrm>
                <a:off x="0" y="0"/>
                <a:ext cx="10947019" cy="3350831"/>
              </a:xfrm>
              <a:custGeom>
                <a:avLst/>
                <a:gdLst/>
                <a:ahLst/>
                <a:cxnLst/>
                <a:rect l="l" t="t" r="r" b="b"/>
                <a:pathLst>
                  <a:path w="10947019" h="3350831">
                    <a:moveTo>
                      <a:pt x="0" y="137066"/>
                    </a:moveTo>
                    <a:cubicBezTo>
                      <a:pt x="0" y="61365"/>
                      <a:pt x="62103" y="0"/>
                      <a:pt x="138811" y="0"/>
                    </a:cubicBezTo>
                    <a:lnTo>
                      <a:pt x="10808208" y="0"/>
                    </a:lnTo>
                    <a:lnTo>
                      <a:pt x="10808208" y="6287"/>
                    </a:lnTo>
                    <a:lnTo>
                      <a:pt x="10808208" y="0"/>
                    </a:lnTo>
                    <a:cubicBezTo>
                      <a:pt x="10884789" y="0"/>
                      <a:pt x="10947019" y="61365"/>
                      <a:pt x="10947019" y="137066"/>
                    </a:cubicBezTo>
                    <a:lnTo>
                      <a:pt x="10940669" y="137066"/>
                    </a:lnTo>
                    <a:lnTo>
                      <a:pt x="10947019" y="137066"/>
                    </a:lnTo>
                    <a:lnTo>
                      <a:pt x="10947019" y="3213764"/>
                    </a:lnTo>
                    <a:lnTo>
                      <a:pt x="10940669" y="3213764"/>
                    </a:lnTo>
                    <a:lnTo>
                      <a:pt x="10947019" y="3213764"/>
                    </a:lnTo>
                    <a:cubicBezTo>
                      <a:pt x="10947019" y="3289465"/>
                      <a:pt x="10884915" y="3350831"/>
                      <a:pt x="10808208" y="3350831"/>
                    </a:cubicBezTo>
                    <a:lnTo>
                      <a:pt x="10808208" y="3344543"/>
                    </a:lnTo>
                    <a:lnTo>
                      <a:pt x="10808208" y="3350831"/>
                    </a:lnTo>
                    <a:lnTo>
                      <a:pt x="138811" y="3350831"/>
                    </a:lnTo>
                    <a:lnTo>
                      <a:pt x="138811" y="3344543"/>
                    </a:lnTo>
                    <a:lnTo>
                      <a:pt x="138811" y="3350831"/>
                    </a:lnTo>
                    <a:cubicBezTo>
                      <a:pt x="62103" y="3350831"/>
                      <a:pt x="0" y="3289465"/>
                      <a:pt x="0" y="3213764"/>
                    </a:cubicBezTo>
                    <a:lnTo>
                      <a:pt x="0" y="137066"/>
                    </a:lnTo>
                    <a:lnTo>
                      <a:pt x="6350" y="137066"/>
                    </a:lnTo>
                    <a:lnTo>
                      <a:pt x="0" y="137066"/>
                    </a:lnTo>
                    <a:moveTo>
                      <a:pt x="12700" y="137066"/>
                    </a:moveTo>
                    <a:lnTo>
                      <a:pt x="12700" y="3213764"/>
                    </a:lnTo>
                    <a:lnTo>
                      <a:pt x="6350" y="3213764"/>
                    </a:lnTo>
                    <a:lnTo>
                      <a:pt x="12700" y="3213764"/>
                    </a:lnTo>
                    <a:cubicBezTo>
                      <a:pt x="12700" y="3282549"/>
                      <a:pt x="69088" y="3338256"/>
                      <a:pt x="138811" y="3338256"/>
                    </a:cubicBezTo>
                    <a:lnTo>
                      <a:pt x="10808208" y="3338256"/>
                    </a:lnTo>
                    <a:cubicBezTo>
                      <a:pt x="10877803" y="3338256"/>
                      <a:pt x="10934319" y="3282549"/>
                      <a:pt x="10934319" y="3213764"/>
                    </a:cubicBezTo>
                    <a:lnTo>
                      <a:pt x="10934319" y="137066"/>
                    </a:lnTo>
                    <a:cubicBezTo>
                      <a:pt x="10934319" y="68282"/>
                      <a:pt x="10877931" y="12575"/>
                      <a:pt x="10808208" y="12575"/>
                    </a:cubicBezTo>
                    <a:lnTo>
                      <a:pt x="138811" y="12575"/>
                    </a:lnTo>
                    <a:lnTo>
                      <a:pt x="138811" y="6287"/>
                    </a:lnTo>
                    <a:lnTo>
                      <a:pt x="138811" y="12575"/>
                    </a:lnTo>
                    <a:cubicBezTo>
                      <a:pt x="69088" y="12575"/>
                      <a:pt x="12700" y="68282"/>
                      <a:pt x="12700" y="137066"/>
                    </a:cubicBezTo>
                    <a:close/>
                  </a:path>
                </a:pathLst>
              </a:custGeom>
              <a:solidFill>
                <a:srgbClr val="B2D4E5"/>
              </a:solidFill>
            </p:spPr>
          </p:sp>
        </p:grpSp>
        <p:sp>
          <p:nvSpPr>
            <p:cNvPr id="16" name="TextBox 16"/>
            <p:cNvSpPr txBox="1"/>
            <p:nvPr/>
          </p:nvSpPr>
          <p:spPr>
            <a:xfrm>
              <a:off x="333375" y="4200837"/>
              <a:ext cx="6456958" cy="511175"/>
            </a:xfrm>
            <a:prstGeom prst="rect">
              <a:avLst/>
            </a:prstGeom>
          </p:spPr>
          <p:txBody>
            <a:bodyPr lIns="0" tIns="0" rIns="0" bIns="0" rtlCol="0" anchor="t">
              <a:spAutoFit/>
            </a:bodyPr>
            <a:lstStyle/>
            <a:p>
              <a:pPr algn="l">
                <a:lnSpc>
                  <a:spcPts val="3000"/>
                </a:lnSpc>
              </a:pPr>
              <a:r>
                <a:rPr lang="en-US" sz="2375">
                  <a:solidFill>
                    <a:srgbClr val="272525"/>
                  </a:solidFill>
                  <a:latin typeface="Petrona"/>
                  <a:ea typeface="Petrona"/>
                  <a:cs typeface="Petrona"/>
                  <a:sym typeface="Petrona"/>
                </a:rPr>
                <a:t>Deep Learning Time Series Model:</a:t>
              </a:r>
            </a:p>
          </p:txBody>
        </p:sp>
        <p:sp>
          <p:nvSpPr>
            <p:cNvPr id="17" name="TextBox 17"/>
            <p:cNvSpPr txBox="1"/>
            <p:nvPr/>
          </p:nvSpPr>
          <p:spPr>
            <a:xfrm>
              <a:off x="333375" y="4824327"/>
              <a:ext cx="10280253" cy="1432983"/>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Utilizes meteorological data from IMD and Open-Meteo API to analyze historical weather patterns for cloud burst prediction using advanced Time series algorithms like RNN &amp; LSTM.</a:t>
              </a:r>
            </a:p>
          </p:txBody>
        </p:sp>
        <p:grpSp>
          <p:nvGrpSpPr>
            <p:cNvPr id="18" name="Group 18"/>
            <p:cNvGrpSpPr/>
            <p:nvPr/>
          </p:nvGrpSpPr>
          <p:grpSpPr>
            <a:xfrm>
              <a:off x="0" y="7588647"/>
              <a:ext cx="10947003" cy="3384153"/>
              <a:chOff x="0" y="0"/>
              <a:chExt cx="10947003" cy="3384153"/>
            </a:xfrm>
          </p:grpSpPr>
          <p:sp>
            <p:nvSpPr>
              <p:cNvPr id="19" name="Freeform 19"/>
              <p:cNvSpPr/>
              <p:nvPr/>
            </p:nvSpPr>
            <p:spPr>
              <a:xfrm>
                <a:off x="6350" y="6350"/>
                <a:ext cx="10934319" cy="3371469"/>
              </a:xfrm>
              <a:custGeom>
                <a:avLst/>
                <a:gdLst/>
                <a:ahLst/>
                <a:cxnLst/>
                <a:rect l="l" t="t" r="r" b="b"/>
                <a:pathLst>
                  <a:path w="10934319" h="3371469">
                    <a:moveTo>
                      <a:pt x="0" y="132080"/>
                    </a:moveTo>
                    <a:cubicBezTo>
                      <a:pt x="0" y="59182"/>
                      <a:pt x="59309" y="0"/>
                      <a:pt x="132461" y="0"/>
                    </a:cubicBezTo>
                    <a:lnTo>
                      <a:pt x="10801858" y="0"/>
                    </a:lnTo>
                    <a:cubicBezTo>
                      <a:pt x="10875010" y="0"/>
                      <a:pt x="10934319" y="59182"/>
                      <a:pt x="10934319" y="132080"/>
                    </a:cubicBezTo>
                    <a:lnTo>
                      <a:pt x="10934319" y="3239389"/>
                    </a:lnTo>
                    <a:cubicBezTo>
                      <a:pt x="10934319" y="3312287"/>
                      <a:pt x="10875010" y="3371469"/>
                      <a:pt x="10801858" y="3371469"/>
                    </a:cubicBezTo>
                    <a:lnTo>
                      <a:pt x="132461" y="3371469"/>
                    </a:lnTo>
                    <a:cubicBezTo>
                      <a:pt x="59309" y="3371469"/>
                      <a:pt x="0" y="3312287"/>
                      <a:pt x="0" y="3239389"/>
                    </a:cubicBezTo>
                    <a:close/>
                  </a:path>
                </a:pathLst>
              </a:custGeom>
              <a:solidFill>
                <a:srgbClr val="CCEEFF"/>
              </a:solidFill>
            </p:spPr>
          </p:sp>
          <p:sp>
            <p:nvSpPr>
              <p:cNvPr id="20" name="Freeform 20"/>
              <p:cNvSpPr/>
              <p:nvPr/>
            </p:nvSpPr>
            <p:spPr>
              <a:xfrm>
                <a:off x="0" y="0"/>
                <a:ext cx="10947019" cy="3384169"/>
              </a:xfrm>
              <a:custGeom>
                <a:avLst/>
                <a:gdLst/>
                <a:ahLst/>
                <a:cxnLst/>
                <a:rect l="l" t="t" r="r" b="b"/>
                <a:pathLst>
                  <a:path w="10947019" h="3384169">
                    <a:moveTo>
                      <a:pt x="0" y="138430"/>
                    </a:moveTo>
                    <a:cubicBezTo>
                      <a:pt x="0" y="61976"/>
                      <a:pt x="62103" y="0"/>
                      <a:pt x="138811" y="0"/>
                    </a:cubicBezTo>
                    <a:lnTo>
                      <a:pt x="10808208" y="0"/>
                    </a:lnTo>
                    <a:lnTo>
                      <a:pt x="10808208" y="6350"/>
                    </a:lnTo>
                    <a:lnTo>
                      <a:pt x="10808208" y="0"/>
                    </a:lnTo>
                    <a:cubicBezTo>
                      <a:pt x="10884789" y="0"/>
                      <a:pt x="10947019" y="61976"/>
                      <a:pt x="10947019" y="138430"/>
                    </a:cubicBezTo>
                    <a:lnTo>
                      <a:pt x="10940669" y="138430"/>
                    </a:lnTo>
                    <a:lnTo>
                      <a:pt x="10947019" y="138430"/>
                    </a:lnTo>
                    <a:lnTo>
                      <a:pt x="10947019" y="3245739"/>
                    </a:lnTo>
                    <a:lnTo>
                      <a:pt x="10940669" y="3245739"/>
                    </a:lnTo>
                    <a:lnTo>
                      <a:pt x="10947019" y="3245739"/>
                    </a:lnTo>
                    <a:cubicBezTo>
                      <a:pt x="10947019" y="3322193"/>
                      <a:pt x="10884915" y="3384169"/>
                      <a:pt x="10808208" y="3384169"/>
                    </a:cubicBezTo>
                    <a:lnTo>
                      <a:pt x="10808208" y="3377819"/>
                    </a:lnTo>
                    <a:lnTo>
                      <a:pt x="10808208" y="3384169"/>
                    </a:lnTo>
                    <a:lnTo>
                      <a:pt x="138811" y="3384169"/>
                    </a:lnTo>
                    <a:lnTo>
                      <a:pt x="138811" y="3377819"/>
                    </a:lnTo>
                    <a:lnTo>
                      <a:pt x="138811" y="3384169"/>
                    </a:lnTo>
                    <a:cubicBezTo>
                      <a:pt x="62103" y="3384169"/>
                      <a:pt x="0" y="3322193"/>
                      <a:pt x="0" y="3245739"/>
                    </a:cubicBezTo>
                    <a:lnTo>
                      <a:pt x="0" y="138430"/>
                    </a:lnTo>
                    <a:lnTo>
                      <a:pt x="6350" y="138430"/>
                    </a:lnTo>
                    <a:lnTo>
                      <a:pt x="0" y="138430"/>
                    </a:lnTo>
                    <a:moveTo>
                      <a:pt x="12700" y="138430"/>
                    </a:moveTo>
                    <a:lnTo>
                      <a:pt x="12700" y="3245739"/>
                    </a:lnTo>
                    <a:lnTo>
                      <a:pt x="6350" y="3245739"/>
                    </a:lnTo>
                    <a:lnTo>
                      <a:pt x="12700" y="3245739"/>
                    </a:lnTo>
                    <a:cubicBezTo>
                      <a:pt x="12700" y="3315208"/>
                      <a:pt x="69088" y="3371469"/>
                      <a:pt x="138811" y="3371469"/>
                    </a:cubicBezTo>
                    <a:lnTo>
                      <a:pt x="10808208" y="3371469"/>
                    </a:lnTo>
                    <a:cubicBezTo>
                      <a:pt x="10877803" y="3371469"/>
                      <a:pt x="10934319" y="3315208"/>
                      <a:pt x="10934319" y="3245739"/>
                    </a:cubicBezTo>
                    <a:lnTo>
                      <a:pt x="10934319" y="138430"/>
                    </a:lnTo>
                    <a:cubicBezTo>
                      <a:pt x="10934319" y="68961"/>
                      <a:pt x="10877931" y="12700"/>
                      <a:pt x="10808208" y="12700"/>
                    </a:cubicBezTo>
                    <a:lnTo>
                      <a:pt x="138811" y="12700"/>
                    </a:lnTo>
                    <a:lnTo>
                      <a:pt x="138811" y="6350"/>
                    </a:lnTo>
                    <a:lnTo>
                      <a:pt x="138811" y="12700"/>
                    </a:lnTo>
                    <a:cubicBezTo>
                      <a:pt x="69088" y="12700"/>
                      <a:pt x="12700" y="68961"/>
                      <a:pt x="12700" y="138430"/>
                    </a:cubicBezTo>
                    <a:close/>
                  </a:path>
                </a:pathLst>
              </a:custGeom>
              <a:solidFill>
                <a:srgbClr val="B2D4E5"/>
              </a:solidFill>
            </p:spPr>
          </p:sp>
        </p:grpSp>
        <p:sp>
          <p:nvSpPr>
            <p:cNvPr id="21" name="TextBox 21"/>
            <p:cNvSpPr txBox="1"/>
            <p:nvPr/>
          </p:nvSpPr>
          <p:spPr>
            <a:xfrm>
              <a:off x="320675" y="8145065"/>
              <a:ext cx="7324940" cy="511175"/>
            </a:xfrm>
            <a:prstGeom prst="rect">
              <a:avLst/>
            </a:prstGeom>
          </p:spPr>
          <p:txBody>
            <a:bodyPr lIns="0" tIns="0" rIns="0" bIns="0" rtlCol="0" anchor="t">
              <a:spAutoFit/>
            </a:bodyPr>
            <a:lstStyle/>
            <a:p>
              <a:pPr algn="l">
                <a:lnSpc>
                  <a:spcPts val="3000"/>
                </a:lnSpc>
              </a:pPr>
              <a:r>
                <a:rPr lang="en-US" sz="2375">
                  <a:solidFill>
                    <a:srgbClr val="272525"/>
                  </a:solidFill>
                  <a:latin typeface="Petrona"/>
                  <a:ea typeface="Petrona"/>
                  <a:cs typeface="Petrona"/>
                  <a:sym typeface="Petrona"/>
                </a:rPr>
                <a:t>Real-Time Data Collection with Hardware:</a:t>
              </a:r>
            </a:p>
          </p:txBody>
        </p:sp>
        <p:sp>
          <p:nvSpPr>
            <p:cNvPr id="22" name="TextBox 22"/>
            <p:cNvSpPr txBox="1"/>
            <p:nvPr/>
          </p:nvSpPr>
          <p:spPr>
            <a:xfrm>
              <a:off x="320675" y="8801893"/>
              <a:ext cx="10280253" cy="1585913"/>
            </a:xfrm>
            <a:prstGeom prst="rect">
              <a:avLst/>
            </a:prstGeom>
          </p:spPr>
          <p:txBody>
            <a:bodyPr lIns="0" tIns="0" rIns="0" bIns="0" rtlCol="0" anchor="t">
              <a:spAutoFit/>
            </a:bodyPr>
            <a:lstStyle/>
            <a:p>
              <a:pPr algn="l">
                <a:lnSpc>
                  <a:spcPts val="2937"/>
                </a:lnSpc>
              </a:pPr>
              <a:r>
                <a:rPr lang="en-US" sz="1812">
                  <a:solidFill>
                    <a:srgbClr val="272525"/>
                  </a:solidFill>
                  <a:latin typeface="Inter"/>
                  <a:ea typeface="Inter"/>
                  <a:cs typeface="Inter"/>
                  <a:sym typeface="Inter"/>
                </a:rPr>
                <a:t>Integrates sensors (e.g., DHT22, BMP180) to collect environmental data, which is fed into the time series model for real-time analysis and prediction refinement.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744"/>
            <a:chOff x="0" y="0"/>
            <a:chExt cx="24384000" cy="13716992"/>
          </a:xfrm>
        </p:grpSpPr>
        <p:sp>
          <p:nvSpPr>
            <p:cNvPr id="4" name="Freeform 4"/>
            <p:cNvSpPr/>
            <p:nvPr/>
          </p:nvSpPr>
          <p:spPr>
            <a:xfrm>
              <a:off x="0" y="0"/>
              <a:ext cx="24384000" cy="13717015"/>
            </a:xfrm>
            <a:custGeom>
              <a:avLst/>
              <a:gdLst/>
              <a:ahLst/>
              <a:cxnLst/>
              <a:rect l="l" t="t" r="r" b="b"/>
              <a:pathLst>
                <a:path w="24384000" h="13717015">
                  <a:moveTo>
                    <a:pt x="0" y="0"/>
                  </a:moveTo>
                  <a:lnTo>
                    <a:pt x="24384000" y="0"/>
                  </a:lnTo>
                  <a:lnTo>
                    <a:pt x="24384000" y="13717015"/>
                  </a:lnTo>
                  <a:lnTo>
                    <a:pt x="0" y="13717015"/>
                  </a:lnTo>
                  <a:close/>
                </a:path>
              </a:pathLst>
            </a:custGeom>
            <a:solidFill>
              <a:srgbClr val="FFFFFF">
                <a:alpha val="74902"/>
              </a:srgbClr>
            </a:solidFill>
          </p:spPr>
        </p:sp>
      </p:grpSp>
      <p:grpSp>
        <p:nvGrpSpPr>
          <p:cNvPr id="5" name="Group 5"/>
          <p:cNvGrpSpPr/>
          <p:nvPr/>
        </p:nvGrpSpPr>
        <p:grpSpPr>
          <a:xfrm>
            <a:off x="913296" y="3333837"/>
            <a:ext cx="16461408" cy="4437919"/>
            <a:chOff x="0" y="0"/>
            <a:chExt cx="21948544" cy="5917225"/>
          </a:xfrm>
        </p:grpSpPr>
        <p:sp>
          <p:nvSpPr>
            <p:cNvPr id="6" name="Freeform 6"/>
            <p:cNvSpPr/>
            <p:nvPr/>
          </p:nvSpPr>
          <p:spPr>
            <a:xfrm>
              <a:off x="0" y="0"/>
              <a:ext cx="10557953" cy="5917225"/>
            </a:xfrm>
            <a:custGeom>
              <a:avLst/>
              <a:gdLst/>
              <a:ahLst/>
              <a:cxnLst/>
              <a:rect l="l" t="t" r="r" b="b"/>
              <a:pathLst>
                <a:path w="10557953" h="5917225">
                  <a:moveTo>
                    <a:pt x="0" y="0"/>
                  </a:moveTo>
                  <a:lnTo>
                    <a:pt x="10557953" y="0"/>
                  </a:lnTo>
                  <a:lnTo>
                    <a:pt x="10557953" y="5917225"/>
                  </a:lnTo>
                  <a:lnTo>
                    <a:pt x="0" y="5917225"/>
                  </a:lnTo>
                  <a:lnTo>
                    <a:pt x="0" y="0"/>
                  </a:lnTo>
                  <a:close/>
                </a:path>
              </a:pathLst>
            </a:custGeom>
            <a:blipFill>
              <a:blip r:embed="rId4"/>
              <a:stretch>
                <a:fillRect/>
              </a:stretch>
            </a:blipFill>
          </p:spPr>
        </p:sp>
        <p:sp>
          <p:nvSpPr>
            <p:cNvPr id="7" name="Freeform 7"/>
            <p:cNvSpPr/>
            <p:nvPr/>
          </p:nvSpPr>
          <p:spPr>
            <a:xfrm>
              <a:off x="11222887" y="0"/>
              <a:ext cx="10725657" cy="5917225"/>
            </a:xfrm>
            <a:custGeom>
              <a:avLst/>
              <a:gdLst/>
              <a:ahLst/>
              <a:cxnLst/>
              <a:rect l="l" t="t" r="r" b="b"/>
              <a:pathLst>
                <a:path w="10725657" h="5917225">
                  <a:moveTo>
                    <a:pt x="0" y="0"/>
                  </a:moveTo>
                  <a:lnTo>
                    <a:pt x="10725657" y="0"/>
                  </a:lnTo>
                  <a:lnTo>
                    <a:pt x="10725657" y="5917225"/>
                  </a:lnTo>
                  <a:lnTo>
                    <a:pt x="0" y="5917225"/>
                  </a:lnTo>
                  <a:lnTo>
                    <a:pt x="0" y="0"/>
                  </a:lnTo>
                  <a:close/>
                </a:path>
              </a:pathLst>
            </a:custGeom>
            <a:blipFill>
              <a:blip r:embed="rId5"/>
              <a:stretch>
                <a:fillRect/>
              </a:stretch>
            </a:blipFill>
          </p:spPr>
        </p:sp>
      </p:grpSp>
      <p:sp>
        <p:nvSpPr>
          <p:cNvPr id="8" name="TextBox 8"/>
          <p:cNvSpPr txBox="1"/>
          <p:nvPr/>
        </p:nvSpPr>
        <p:spPr>
          <a:xfrm>
            <a:off x="952500" y="1619250"/>
            <a:ext cx="7038796" cy="1108941"/>
          </a:xfrm>
          <a:prstGeom prst="rect">
            <a:avLst/>
          </a:prstGeom>
        </p:spPr>
        <p:txBody>
          <a:bodyPr lIns="0" tIns="0" rIns="0" bIns="0" rtlCol="0" anchor="t">
            <a:spAutoFit/>
          </a:bodyPr>
          <a:lstStyle/>
          <a:p>
            <a:pPr algn="l">
              <a:lnSpc>
                <a:spcPts val="8818"/>
              </a:lnSpc>
            </a:pPr>
            <a:r>
              <a:rPr lang="en-US" sz="6999">
                <a:solidFill>
                  <a:srgbClr val="000000"/>
                </a:solidFill>
                <a:latin typeface="Petrona"/>
                <a:ea typeface="Petrona"/>
                <a:cs typeface="Petrona"/>
                <a:sym typeface="Petrona"/>
              </a:rPr>
              <a:t>METHEDOLOGY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744"/>
            <a:chOff x="0" y="0"/>
            <a:chExt cx="24384000" cy="13716992"/>
          </a:xfrm>
        </p:grpSpPr>
        <p:sp>
          <p:nvSpPr>
            <p:cNvPr id="4" name="Freeform 4"/>
            <p:cNvSpPr/>
            <p:nvPr/>
          </p:nvSpPr>
          <p:spPr>
            <a:xfrm>
              <a:off x="0" y="0"/>
              <a:ext cx="24384000" cy="13717015"/>
            </a:xfrm>
            <a:custGeom>
              <a:avLst/>
              <a:gdLst/>
              <a:ahLst/>
              <a:cxnLst/>
              <a:rect l="l" t="t" r="r" b="b"/>
              <a:pathLst>
                <a:path w="24384000" h="13717015">
                  <a:moveTo>
                    <a:pt x="0" y="0"/>
                  </a:moveTo>
                  <a:lnTo>
                    <a:pt x="24384000" y="0"/>
                  </a:lnTo>
                  <a:lnTo>
                    <a:pt x="24384000" y="13717015"/>
                  </a:lnTo>
                  <a:lnTo>
                    <a:pt x="0" y="13717015"/>
                  </a:lnTo>
                  <a:close/>
                </a:path>
              </a:pathLst>
            </a:custGeom>
            <a:solidFill>
              <a:srgbClr val="FFFFFF">
                <a:alpha val="74902"/>
              </a:srgbClr>
            </a:solidFill>
          </p:spPr>
        </p:sp>
      </p:grpSp>
      <p:grpSp>
        <p:nvGrpSpPr>
          <p:cNvPr id="5" name="Group 5"/>
          <p:cNvGrpSpPr/>
          <p:nvPr/>
        </p:nvGrpSpPr>
        <p:grpSpPr>
          <a:xfrm>
            <a:off x="635310" y="594680"/>
            <a:ext cx="17017381" cy="9097640"/>
            <a:chOff x="0" y="0"/>
            <a:chExt cx="22689841" cy="12130187"/>
          </a:xfrm>
        </p:grpSpPr>
        <p:sp>
          <p:nvSpPr>
            <p:cNvPr id="6" name="Freeform 6"/>
            <p:cNvSpPr/>
            <p:nvPr/>
          </p:nvSpPr>
          <p:spPr>
            <a:xfrm>
              <a:off x="0" y="0"/>
              <a:ext cx="8872091" cy="6173079"/>
            </a:xfrm>
            <a:custGeom>
              <a:avLst/>
              <a:gdLst/>
              <a:ahLst/>
              <a:cxnLst/>
              <a:rect l="l" t="t" r="r" b="b"/>
              <a:pathLst>
                <a:path w="8872091" h="6173079">
                  <a:moveTo>
                    <a:pt x="0" y="0"/>
                  </a:moveTo>
                  <a:lnTo>
                    <a:pt x="8872091" y="0"/>
                  </a:lnTo>
                  <a:lnTo>
                    <a:pt x="8872091" y="6173079"/>
                  </a:lnTo>
                  <a:lnTo>
                    <a:pt x="0" y="6173079"/>
                  </a:lnTo>
                  <a:lnTo>
                    <a:pt x="0" y="0"/>
                  </a:lnTo>
                  <a:close/>
                </a:path>
              </a:pathLst>
            </a:custGeom>
            <a:blipFill>
              <a:blip r:embed="rId4"/>
              <a:stretch>
                <a:fillRect/>
              </a:stretch>
            </a:blipFill>
          </p:spPr>
        </p:sp>
        <p:sp>
          <p:nvSpPr>
            <p:cNvPr id="7" name="Freeform 7"/>
            <p:cNvSpPr/>
            <p:nvPr/>
          </p:nvSpPr>
          <p:spPr>
            <a:xfrm>
              <a:off x="9303891" y="0"/>
              <a:ext cx="13385950" cy="6173079"/>
            </a:xfrm>
            <a:custGeom>
              <a:avLst/>
              <a:gdLst/>
              <a:ahLst/>
              <a:cxnLst/>
              <a:rect l="l" t="t" r="r" b="b"/>
              <a:pathLst>
                <a:path w="13385950" h="6173079">
                  <a:moveTo>
                    <a:pt x="0" y="0"/>
                  </a:moveTo>
                  <a:lnTo>
                    <a:pt x="13385950" y="0"/>
                  </a:lnTo>
                  <a:lnTo>
                    <a:pt x="13385950" y="6173079"/>
                  </a:lnTo>
                  <a:lnTo>
                    <a:pt x="0" y="6173079"/>
                  </a:lnTo>
                  <a:lnTo>
                    <a:pt x="0" y="0"/>
                  </a:lnTo>
                  <a:close/>
                </a:path>
              </a:pathLst>
            </a:custGeom>
            <a:blipFill>
              <a:blip r:embed="rId5"/>
              <a:stretch>
                <a:fillRect/>
              </a:stretch>
            </a:blipFill>
          </p:spPr>
        </p:sp>
        <p:sp>
          <p:nvSpPr>
            <p:cNvPr id="8" name="Freeform 8"/>
            <p:cNvSpPr/>
            <p:nvPr/>
          </p:nvSpPr>
          <p:spPr>
            <a:xfrm>
              <a:off x="0" y="6589218"/>
              <a:ext cx="7534049" cy="5540969"/>
            </a:xfrm>
            <a:custGeom>
              <a:avLst/>
              <a:gdLst/>
              <a:ahLst/>
              <a:cxnLst/>
              <a:rect l="l" t="t" r="r" b="b"/>
              <a:pathLst>
                <a:path w="7534049" h="5540969">
                  <a:moveTo>
                    <a:pt x="0" y="0"/>
                  </a:moveTo>
                  <a:lnTo>
                    <a:pt x="7534049" y="0"/>
                  </a:lnTo>
                  <a:lnTo>
                    <a:pt x="7534049" y="5540969"/>
                  </a:lnTo>
                  <a:lnTo>
                    <a:pt x="0" y="5540969"/>
                  </a:lnTo>
                  <a:lnTo>
                    <a:pt x="0" y="0"/>
                  </a:lnTo>
                  <a:close/>
                </a:path>
              </a:pathLst>
            </a:custGeom>
            <a:blipFill>
              <a:blip r:embed="rId6"/>
              <a:stretch>
                <a:fillRect/>
              </a:stretch>
            </a:blipFill>
          </p:spPr>
        </p:sp>
        <p:sp>
          <p:nvSpPr>
            <p:cNvPr id="9" name="Freeform 9"/>
            <p:cNvSpPr/>
            <p:nvPr/>
          </p:nvSpPr>
          <p:spPr>
            <a:xfrm>
              <a:off x="7947024" y="6589218"/>
              <a:ext cx="7157984" cy="5540969"/>
            </a:xfrm>
            <a:custGeom>
              <a:avLst/>
              <a:gdLst/>
              <a:ahLst/>
              <a:cxnLst/>
              <a:rect l="l" t="t" r="r" b="b"/>
              <a:pathLst>
                <a:path w="7157984" h="5540969">
                  <a:moveTo>
                    <a:pt x="0" y="0"/>
                  </a:moveTo>
                  <a:lnTo>
                    <a:pt x="7157984" y="0"/>
                  </a:lnTo>
                  <a:lnTo>
                    <a:pt x="7157984" y="5540969"/>
                  </a:lnTo>
                  <a:lnTo>
                    <a:pt x="0" y="5540969"/>
                  </a:lnTo>
                  <a:lnTo>
                    <a:pt x="0" y="0"/>
                  </a:lnTo>
                  <a:close/>
                </a:path>
              </a:pathLst>
            </a:custGeom>
            <a:blipFill>
              <a:blip r:embed="rId7"/>
              <a:stretch>
                <a:fillRect l="-4223" t="-1751" r="-4409" b="-4107"/>
              </a:stretch>
            </a:blipFill>
          </p:spPr>
        </p:sp>
        <p:sp>
          <p:nvSpPr>
            <p:cNvPr id="10" name="Freeform 10"/>
            <p:cNvSpPr/>
            <p:nvPr/>
          </p:nvSpPr>
          <p:spPr>
            <a:xfrm>
              <a:off x="15517983" y="6589218"/>
              <a:ext cx="7171858" cy="5540969"/>
            </a:xfrm>
            <a:custGeom>
              <a:avLst/>
              <a:gdLst/>
              <a:ahLst/>
              <a:cxnLst/>
              <a:rect l="l" t="t" r="r" b="b"/>
              <a:pathLst>
                <a:path w="7171858" h="5540969">
                  <a:moveTo>
                    <a:pt x="0" y="0"/>
                  </a:moveTo>
                  <a:lnTo>
                    <a:pt x="7171858" y="0"/>
                  </a:lnTo>
                  <a:lnTo>
                    <a:pt x="7171858" y="5540969"/>
                  </a:lnTo>
                  <a:lnTo>
                    <a:pt x="0" y="5540969"/>
                  </a:lnTo>
                  <a:lnTo>
                    <a:pt x="0" y="0"/>
                  </a:lnTo>
                  <a:close/>
                </a:path>
              </a:pathLst>
            </a:custGeom>
            <a:blipFill>
              <a:blip r:embed="rId8"/>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952500" y="1910719"/>
            <a:ext cx="10534188" cy="7903068"/>
          </a:xfrm>
          <a:custGeom>
            <a:avLst/>
            <a:gdLst/>
            <a:ahLst/>
            <a:cxnLst/>
            <a:rect l="l" t="t" r="r" b="b"/>
            <a:pathLst>
              <a:path w="10534188" h="7903068">
                <a:moveTo>
                  <a:pt x="0" y="0"/>
                </a:moveTo>
                <a:lnTo>
                  <a:pt x="10534188" y="0"/>
                </a:lnTo>
                <a:lnTo>
                  <a:pt x="10534188" y="7903068"/>
                </a:lnTo>
                <a:lnTo>
                  <a:pt x="0" y="7903068"/>
                </a:lnTo>
                <a:lnTo>
                  <a:pt x="0" y="0"/>
                </a:lnTo>
                <a:close/>
              </a:path>
            </a:pathLst>
          </a:custGeom>
          <a:blipFill>
            <a:blip r:embed="rId4"/>
            <a:stretch>
              <a:fillRect/>
            </a:stretch>
          </a:blipFill>
        </p:spPr>
      </p:sp>
      <p:sp>
        <p:nvSpPr>
          <p:cNvPr id="6" name="TextBox 6"/>
          <p:cNvSpPr txBox="1"/>
          <p:nvPr/>
        </p:nvSpPr>
        <p:spPr>
          <a:xfrm>
            <a:off x="952500" y="689881"/>
            <a:ext cx="9166771" cy="1050577"/>
          </a:xfrm>
          <a:prstGeom prst="rect">
            <a:avLst/>
          </a:prstGeom>
        </p:spPr>
        <p:txBody>
          <a:bodyPr lIns="0" tIns="0" rIns="0" bIns="0" rtlCol="0" anchor="t">
            <a:spAutoFit/>
          </a:bodyPr>
          <a:lstStyle/>
          <a:p>
            <a:pPr algn="l">
              <a:lnSpc>
                <a:spcPts val="7937"/>
              </a:lnSpc>
            </a:pPr>
            <a:r>
              <a:rPr lang="en-US" sz="6374">
                <a:solidFill>
                  <a:srgbClr val="000000"/>
                </a:solidFill>
                <a:latin typeface="Petrona"/>
                <a:ea typeface="Petrona"/>
                <a:cs typeface="Petrona"/>
                <a:sym typeface="Petrona"/>
              </a:rPr>
              <a:t>TECHNICAL APPROACH</a:t>
            </a:r>
          </a:p>
        </p:txBody>
      </p:sp>
      <p:grpSp>
        <p:nvGrpSpPr>
          <p:cNvPr id="7" name="Group 7"/>
          <p:cNvGrpSpPr/>
          <p:nvPr/>
        </p:nvGrpSpPr>
        <p:grpSpPr>
          <a:xfrm>
            <a:off x="12223899" y="1072295"/>
            <a:ext cx="5182815" cy="8871805"/>
            <a:chOff x="0" y="0"/>
            <a:chExt cx="6910420" cy="11829073"/>
          </a:xfrm>
        </p:grpSpPr>
        <p:sp>
          <p:nvSpPr>
            <p:cNvPr id="8" name="TextBox 8"/>
            <p:cNvSpPr txBox="1"/>
            <p:nvPr/>
          </p:nvSpPr>
          <p:spPr>
            <a:xfrm>
              <a:off x="0" y="-9525"/>
              <a:ext cx="6480060" cy="860724"/>
            </a:xfrm>
            <a:prstGeom prst="rect">
              <a:avLst/>
            </a:prstGeom>
          </p:spPr>
          <p:txBody>
            <a:bodyPr lIns="0" tIns="0" rIns="0" bIns="0" rtlCol="0" anchor="t">
              <a:spAutoFit/>
            </a:bodyPr>
            <a:lstStyle/>
            <a:p>
              <a:pPr algn="l">
                <a:lnSpc>
                  <a:spcPts val="5188"/>
                </a:lnSpc>
              </a:pPr>
              <a:r>
                <a:rPr lang="en-US" sz="4199">
                  <a:solidFill>
                    <a:srgbClr val="000000"/>
                  </a:solidFill>
                  <a:latin typeface="Petrona"/>
                  <a:ea typeface="Petrona"/>
                  <a:cs typeface="Petrona"/>
                  <a:sym typeface="Petrona"/>
                </a:rPr>
                <a:t>Technology Stack:</a:t>
              </a:r>
            </a:p>
          </p:txBody>
        </p:sp>
        <p:sp>
          <p:nvSpPr>
            <p:cNvPr id="9" name="TextBox 9"/>
            <p:cNvSpPr txBox="1"/>
            <p:nvPr/>
          </p:nvSpPr>
          <p:spPr>
            <a:xfrm>
              <a:off x="0" y="967497"/>
              <a:ext cx="6910420" cy="10861576"/>
            </a:xfrm>
            <a:prstGeom prst="rect">
              <a:avLst/>
            </a:prstGeom>
          </p:spPr>
          <p:txBody>
            <a:bodyPr lIns="0" tIns="0" rIns="0" bIns="0" rtlCol="0" anchor="t">
              <a:spAutoFit/>
            </a:bodyPr>
            <a:lstStyle/>
            <a:p>
              <a:pPr algn="l">
                <a:lnSpc>
                  <a:spcPts val="3263"/>
                </a:lnSpc>
              </a:pPr>
              <a:r>
                <a:rPr lang="en-US" sz="2001" b="1">
                  <a:solidFill>
                    <a:srgbClr val="272525"/>
                  </a:solidFill>
                  <a:latin typeface="Inter Bold"/>
                  <a:ea typeface="Inter Bold"/>
                  <a:cs typeface="Inter Bold"/>
                  <a:sym typeface="Inter Bold"/>
                </a:rPr>
                <a:t>ML &amp; DL Frameworks:</a:t>
              </a:r>
            </a:p>
            <a:p>
              <a:pPr marL="432053" lvl="1" indent="-216027" algn="l">
                <a:lnSpc>
                  <a:spcPts val="3263"/>
                </a:lnSpc>
                <a:buFont typeface="Arial"/>
                <a:buChar char="•"/>
              </a:pPr>
              <a:r>
                <a:rPr lang="en-US" sz="2001">
                  <a:solidFill>
                    <a:srgbClr val="272525"/>
                  </a:solidFill>
                  <a:latin typeface="Inter"/>
                  <a:ea typeface="Inter"/>
                  <a:cs typeface="Inter"/>
                  <a:sym typeface="Inter"/>
                </a:rPr>
                <a:t>TensorFlow, PyTorch, Keras</a:t>
              </a:r>
            </a:p>
            <a:p>
              <a:pPr marL="432053" lvl="1" indent="-216027" algn="l">
                <a:lnSpc>
                  <a:spcPts val="3263"/>
                </a:lnSpc>
                <a:buFont typeface="Arial"/>
                <a:buChar char="•"/>
              </a:pPr>
              <a:r>
                <a:rPr lang="en-US" sz="2001">
                  <a:solidFill>
                    <a:srgbClr val="272525"/>
                  </a:solidFill>
                  <a:latin typeface="Inter"/>
                  <a:ea typeface="Inter"/>
                  <a:cs typeface="Inter"/>
                  <a:sym typeface="Inter"/>
                </a:rPr>
                <a:t>Weights &amp; Biases</a:t>
              </a:r>
            </a:p>
            <a:p>
              <a:pPr marL="432053" lvl="1" indent="-216027" algn="l">
                <a:lnSpc>
                  <a:spcPts val="3263"/>
                </a:lnSpc>
                <a:buFont typeface="Arial"/>
                <a:buChar char="•"/>
              </a:pPr>
              <a:r>
                <a:rPr lang="en-US" sz="2001">
                  <a:solidFill>
                    <a:srgbClr val="272525"/>
                  </a:solidFill>
                  <a:latin typeface="Inter"/>
                  <a:ea typeface="Inter"/>
                  <a:cs typeface="Inter"/>
                  <a:sym typeface="Inter"/>
                </a:rPr>
                <a:t>OpenCV, Yolov5, spaCy</a:t>
              </a:r>
            </a:p>
            <a:p>
              <a:pPr marL="432053" lvl="1" indent="-216027" algn="l">
                <a:lnSpc>
                  <a:spcPts val="3263"/>
                </a:lnSpc>
                <a:buFont typeface="Arial"/>
                <a:buChar char="•"/>
              </a:pPr>
              <a:r>
                <a:rPr lang="en-US" sz="2001">
                  <a:solidFill>
                    <a:srgbClr val="272525"/>
                  </a:solidFill>
                  <a:latin typeface="Inter"/>
                  <a:ea typeface="Inter"/>
                  <a:cs typeface="Inter"/>
                  <a:sym typeface="Inter"/>
                </a:rPr>
                <a:t>Pandas, scikit-learn, Matplotlib, Seaborn, Plotly</a:t>
              </a:r>
            </a:p>
            <a:p>
              <a:pPr algn="l">
                <a:lnSpc>
                  <a:spcPts val="3263"/>
                </a:lnSpc>
              </a:pPr>
              <a:r>
                <a:rPr lang="en-US" sz="2001" b="1">
                  <a:solidFill>
                    <a:srgbClr val="272525"/>
                  </a:solidFill>
                  <a:latin typeface="Inter Bold"/>
                  <a:ea typeface="Inter Bold"/>
                  <a:cs typeface="Inter Bold"/>
                  <a:sym typeface="Inter Bold"/>
                </a:rPr>
                <a:t>DL Algorithms:</a:t>
              </a:r>
              <a:r>
                <a:rPr lang="en-US" sz="2001">
                  <a:solidFill>
                    <a:srgbClr val="272525"/>
                  </a:solidFill>
                  <a:latin typeface="Inter"/>
                  <a:ea typeface="Inter"/>
                  <a:cs typeface="Inter"/>
                  <a:sym typeface="Inter"/>
                </a:rPr>
                <a:t> RNN, LSTM, &amp; CNN</a:t>
              </a:r>
            </a:p>
            <a:p>
              <a:pPr algn="l">
                <a:lnSpc>
                  <a:spcPts val="3263"/>
                </a:lnSpc>
              </a:pPr>
              <a:r>
                <a:rPr lang="en-US" sz="2001" b="1">
                  <a:solidFill>
                    <a:srgbClr val="272525"/>
                  </a:solidFill>
                  <a:latin typeface="Inter Bold"/>
                  <a:ea typeface="Inter Bold"/>
                  <a:cs typeface="Inter Bold"/>
                  <a:sym typeface="Inter Bold"/>
                </a:rPr>
                <a:t>Server-Side Handling:</a:t>
              </a:r>
              <a:r>
                <a:rPr lang="en-US" sz="2001">
                  <a:solidFill>
                    <a:srgbClr val="272525"/>
                  </a:solidFill>
                  <a:latin typeface="Inter"/>
                  <a:ea typeface="Inter"/>
                  <a:cs typeface="Inter"/>
                  <a:sym typeface="Inter"/>
                </a:rPr>
                <a:t> Python, Flask</a:t>
              </a:r>
            </a:p>
            <a:p>
              <a:pPr algn="l">
                <a:lnSpc>
                  <a:spcPts val="3263"/>
                </a:lnSpc>
              </a:pPr>
              <a:r>
                <a:rPr lang="en-US" sz="2001" b="1">
                  <a:solidFill>
                    <a:srgbClr val="272525"/>
                  </a:solidFill>
                  <a:latin typeface="Inter Bold"/>
                  <a:ea typeface="Inter Bold"/>
                  <a:cs typeface="Inter Bold"/>
                  <a:sym typeface="Inter Bold"/>
                </a:rPr>
                <a:t>Hardware: </a:t>
              </a:r>
            </a:p>
            <a:p>
              <a:pPr marL="432053" lvl="1" indent="-216027" algn="l">
                <a:lnSpc>
                  <a:spcPts val="3263"/>
                </a:lnSpc>
                <a:buFont typeface="Arial"/>
                <a:buChar char="•"/>
              </a:pPr>
              <a:r>
                <a:rPr lang="en-US" sz="2001">
                  <a:solidFill>
                    <a:srgbClr val="272525"/>
                  </a:solidFill>
                  <a:latin typeface="Inter"/>
                  <a:ea typeface="Inter"/>
                  <a:cs typeface="Inter"/>
                  <a:sym typeface="Inter"/>
                </a:rPr>
                <a:t>Arduino (ESP32, Nano)</a:t>
              </a:r>
            </a:p>
            <a:p>
              <a:pPr marL="432053" lvl="1" indent="-216027" algn="l">
                <a:lnSpc>
                  <a:spcPts val="3263"/>
                </a:lnSpc>
                <a:buFont typeface="Arial"/>
                <a:buChar char="•"/>
              </a:pPr>
              <a:r>
                <a:rPr lang="en-US" sz="2001">
                  <a:solidFill>
                    <a:srgbClr val="272525"/>
                  </a:solidFill>
                  <a:latin typeface="Inter"/>
                  <a:ea typeface="Inter"/>
                  <a:cs typeface="Inter"/>
                  <a:sym typeface="Inter"/>
                </a:rPr>
                <a:t>Sensors: DHT22, BMP180, LIDAR, Rain Gauge</a:t>
              </a:r>
            </a:p>
            <a:p>
              <a:pPr algn="l">
                <a:lnSpc>
                  <a:spcPts val="3263"/>
                </a:lnSpc>
              </a:pPr>
              <a:r>
                <a:rPr lang="en-US" sz="2001" b="1">
                  <a:solidFill>
                    <a:srgbClr val="272525"/>
                  </a:solidFill>
                  <a:latin typeface="Inter Bold"/>
                  <a:ea typeface="Inter Bold"/>
                  <a:cs typeface="Inter Bold"/>
                  <a:sym typeface="Inter Bold"/>
                </a:rPr>
                <a:t>DB:</a:t>
              </a:r>
              <a:r>
                <a:rPr lang="en-US" sz="2001">
                  <a:solidFill>
                    <a:srgbClr val="272525"/>
                  </a:solidFill>
                  <a:latin typeface="Inter"/>
                  <a:ea typeface="Inter"/>
                  <a:cs typeface="Inter"/>
                  <a:sym typeface="Inter"/>
                </a:rPr>
                <a:t> MySQL, PostgreSQL</a:t>
              </a:r>
            </a:p>
            <a:p>
              <a:pPr algn="l">
                <a:lnSpc>
                  <a:spcPts val="3263"/>
                </a:lnSpc>
              </a:pPr>
              <a:r>
                <a:rPr lang="en-US" sz="2001" b="1">
                  <a:solidFill>
                    <a:srgbClr val="272525"/>
                  </a:solidFill>
                  <a:latin typeface="Inter Bold"/>
                  <a:ea typeface="Inter Bold"/>
                  <a:cs typeface="Inter Bold"/>
                  <a:sym typeface="Inter Bold"/>
                </a:rPr>
                <a:t>MLOps:</a:t>
              </a:r>
            </a:p>
            <a:p>
              <a:pPr marL="432053" lvl="1" indent="-216027" algn="l">
                <a:lnSpc>
                  <a:spcPts val="3263"/>
                </a:lnSpc>
                <a:buFont typeface="Arial"/>
                <a:buChar char="•"/>
              </a:pPr>
              <a:r>
                <a:rPr lang="en-US" sz="2001">
                  <a:solidFill>
                    <a:srgbClr val="272525"/>
                  </a:solidFill>
                  <a:latin typeface="Inter"/>
                  <a:ea typeface="Inter"/>
                  <a:cs typeface="Inter"/>
                  <a:sym typeface="Inter"/>
                </a:rPr>
                <a:t>Docker, Kubernetes</a:t>
              </a:r>
            </a:p>
            <a:p>
              <a:pPr marL="432053" lvl="1" indent="-216027" algn="l">
                <a:lnSpc>
                  <a:spcPts val="3263"/>
                </a:lnSpc>
                <a:buFont typeface="Arial"/>
                <a:buChar char="•"/>
              </a:pPr>
              <a:r>
                <a:rPr lang="en-US" sz="2001">
                  <a:solidFill>
                    <a:srgbClr val="272525"/>
                  </a:solidFill>
                  <a:latin typeface="Inter"/>
                  <a:ea typeface="Inter"/>
                  <a:cs typeface="Inter"/>
                  <a:sym typeface="Inter"/>
                </a:rPr>
                <a:t>MLFlow, Data Version Control (DVC), Kubeflow, Terraform</a:t>
              </a:r>
            </a:p>
            <a:p>
              <a:pPr algn="l">
                <a:lnSpc>
                  <a:spcPts val="3263"/>
                </a:lnSpc>
              </a:pPr>
              <a:r>
                <a:rPr lang="en-US" sz="2001" b="1">
                  <a:solidFill>
                    <a:srgbClr val="272525"/>
                  </a:solidFill>
                  <a:latin typeface="Inter Bold"/>
                  <a:ea typeface="Inter Bold"/>
                  <a:cs typeface="Inter Bold"/>
                  <a:sym typeface="Inter Bold"/>
                </a:rPr>
                <a:t>User Interface:</a:t>
              </a:r>
              <a:r>
                <a:rPr lang="en-US" sz="2001">
                  <a:solidFill>
                    <a:srgbClr val="272525"/>
                  </a:solidFill>
                  <a:latin typeface="Inter"/>
                  <a:ea typeface="Inter"/>
                  <a:cs typeface="Inter"/>
                  <a:sym typeface="Inter"/>
                </a:rPr>
                <a:t> Next.js, Tailwind CSS</a:t>
              </a:r>
            </a:p>
            <a:p>
              <a:pPr algn="l">
                <a:lnSpc>
                  <a:spcPts val="3263"/>
                </a:lnSpc>
              </a:pPr>
              <a:r>
                <a:rPr lang="en-US" sz="2001" b="1">
                  <a:solidFill>
                    <a:srgbClr val="272525"/>
                  </a:solidFill>
                  <a:latin typeface="Inter Bold"/>
                  <a:ea typeface="Inter Bold"/>
                  <a:cs typeface="Inter Bold"/>
                  <a:sym typeface="Inter Bold"/>
                </a:rPr>
                <a:t>Deployment:</a:t>
              </a:r>
              <a:r>
                <a:rPr lang="en-US" sz="2001">
                  <a:solidFill>
                    <a:srgbClr val="272525"/>
                  </a:solidFill>
                  <a:latin typeface="Inter"/>
                  <a:ea typeface="Inter"/>
                  <a:cs typeface="Inter"/>
                  <a:sym typeface="Inter"/>
                </a:rPr>
                <a:t> AWS, GCP</a:t>
              </a:r>
            </a:p>
            <a:p>
              <a:pPr algn="l">
                <a:lnSpc>
                  <a:spcPts val="3265"/>
                </a:lnSpc>
              </a:pPr>
              <a:endParaRPr lang="en-US" sz="2001">
                <a:solidFill>
                  <a:srgbClr val="272525"/>
                </a:solidFill>
                <a:latin typeface="Inter"/>
                <a:ea typeface="Inter"/>
                <a:cs typeface="Inter"/>
                <a:sym typeface="Inte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grpSp>
        <p:nvGrpSpPr>
          <p:cNvPr id="5" name="Group 5"/>
          <p:cNvGrpSpPr/>
          <p:nvPr/>
        </p:nvGrpSpPr>
        <p:grpSpPr>
          <a:xfrm>
            <a:off x="618857" y="2137885"/>
            <a:ext cx="5576680" cy="4593485"/>
            <a:chOff x="0" y="0"/>
            <a:chExt cx="7435573" cy="6124646"/>
          </a:xfrm>
        </p:grpSpPr>
        <p:grpSp>
          <p:nvGrpSpPr>
            <p:cNvPr id="6" name="Group 6"/>
            <p:cNvGrpSpPr/>
            <p:nvPr/>
          </p:nvGrpSpPr>
          <p:grpSpPr>
            <a:xfrm>
              <a:off x="131458" y="0"/>
              <a:ext cx="702108" cy="723598"/>
              <a:chOff x="0" y="0"/>
              <a:chExt cx="591303" cy="609402"/>
            </a:xfrm>
          </p:grpSpPr>
          <p:sp>
            <p:nvSpPr>
              <p:cNvPr id="7" name="Freeform 7"/>
              <p:cNvSpPr/>
              <p:nvPr/>
            </p:nvSpPr>
            <p:spPr>
              <a:xfrm>
                <a:off x="6161" y="6350"/>
                <a:ext cx="578926" cy="596646"/>
              </a:xfrm>
              <a:custGeom>
                <a:avLst/>
                <a:gdLst/>
                <a:ahLst/>
                <a:cxnLst/>
                <a:rect l="l" t="t" r="r" b="b"/>
                <a:pathLst>
                  <a:path w="578926" h="596646">
                    <a:moveTo>
                      <a:pt x="0" y="111379"/>
                    </a:moveTo>
                    <a:cubicBezTo>
                      <a:pt x="0" y="49911"/>
                      <a:pt x="48429" y="0"/>
                      <a:pt x="108072" y="0"/>
                    </a:cubicBezTo>
                    <a:lnTo>
                      <a:pt x="470855" y="0"/>
                    </a:lnTo>
                    <a:cubicBezTo>
                      <a:pt x="530498" y="0"/>
                      <a:pt x="578927" y="49911"/>
                      <a:pt x="578927" y="111379"/>
                    </a:cubicBezTo>
                    <a:lnTo>
                      <a:pt x="578927" y="485267"/>
                    </a:lnTo>
                    <a:cubicBezTo>
                      <a:pt x="578927" y="546735"/>
                      <a:pt x="530498" y="596646"/>
                      <a:pt x="470855" y="596646"/>
                    </a:cubicBezTo>
                    <a:lnTo>
                      <a:pt x="108072" y="596646"/>
                    </a:lnTo>
                    <a:cubicBezTo>
                      <a:pt x="48429" y="596646"/>
                      <a:pt x="0" y="546862"/>
                      <a:pt x="0" y="485267"/>
                    </a:cubicBezTo>
                    <a:close/>
                  </a:path>
                </a:pathLst>
              </a:custGeom>
              <a:solidFill>
                <a:srgbClr val="CCEEFF"/>
              </a:solidFill>
            </p:spPr>
          </p:sp>
          <p:sp>
            <p:nvSpPr>
              <p:cNvPr id="8" name="Freeform 8"/>
              <p:cNvSpPr/>
              <p:nvPr/>
            </p:nvSpPr>
            <p:spPr>
              <a:xfrm>
                <a:off x="0" y="0"/>
                <a:ext cx="591249" cy="609346"/>
              </a:xfrm>
              <a:custGeom>
                <a:avLst/>
                <a:gdLst/>
                <a:ahLst/>
                <a:cxnLst/>
                <a:rect l="l" t="t" r="r" b="b"/>
                <a:pathLst>
                  <a:path w="591249" h="609346">
                    <a:moveTo>
                      <a:pt x="0" y="117729"/>
                    </a:moveTo>
                    <a:cubicBezTo>
                      <a:pt x="0" y="52705"/>
                      <a:pt x="51140" y="0"/>
                      <a:pt x="114233" y="0"/>
                    </a:cubicBezTo>
                    <a:lnTo>
                      <a:pt x="477016" y="0"/>
                    </a:lnTo>
                    <a:lnTo>
                      <a:pt x="477016" y="6350"/>
                    </a:lnTo>
                    <a:lnTo>
                      <a:pt x="477016" y="0"/>
                    </a:lnTo>
                    <a:lnTo>
                      <a:pt x="477016" y="6350"/>
                    </a:lnTo>
                    <a:lnTo>
                      <a:pt x="477016" y="0"/>
                    </a:lnTo>
                    <a:cubicBezTo>
                      <a:pt x="540109" y="0"/>
                      <a:pt x="591249" y="52705"/>
                      <a:pt x="591249" y="117729"/>
                    </a:cubicBezTo>
                    <a:lnTo>
                      <a:pt x="585088" y="117729"/>
                    </a:lnTo>
                    <a:lnTo>
                      <a:pt x="591249" y="117729"/>
                    </a:lnTo>
                    <a:lnTo>
                      <a:pt x="591249" y="491617"/>
                    </a:lnTo>
                    <a:lnTo>
                      <a:pt x="585088" y="491617"/>
                    </a:lnTo>
                    <a:lnTo>
                      <a:pt x="591249" y="491617"/>
                    </a:lnTo>
                    <a:cubicBezTo>
                      <a:pt x="591249" y="556641"/>
                      <a:pt x="540109" y="609346"/>
                      <a:pt x="477016" y="609346"/>
                    </a:cubicBezTo>
                    <a:lnTo>
                      <a:pt x="477016" y="602996"/>
                    </a:lnTo>
                    <a:lnTo>
                      <a:pt x="477016" y="609346"/>
                    </a:lnTo>
                    <a:lnTo>
                      <a:pt x="114233" y="609346"/>
                    </a:lnTo>
                    <a:lnTo>
                      <a:pt x="114233" y="602996"/>
                    </a:lnTo>
                    <a:lnTo>
                      <a:pt x="114233" y="609346"/>
                    </a:lnTo>
                    <a:cubicBezTo>
                      <a:pt x="51140" y="609346"/>
                      <a:pt x="0" y="556641"/>
                      <a:pt x="0" y="491617"/>
                    </a:cubicBezTo>
                    <a:lnTo>
                      <a:pt x="0" y="117729"/>
                    </a:lnTo>
                    <a:lnTo>
                      <a:pt x="6161" y="117729"/>
                    </a:lnTo>
                    <a:lnTo>
                      <a:pt x="0" y="117729"/>
                    </a:lnTo>
                    <a:moveTo>
                      <a:pt x="12323" y="117729"/>
                    </a:moveTo>
                    <a:lnTo>
                      <a:pt x="12323" y="491617"/>
                    </a:lnTo>
                    <a:lnTo>
                      <a:pt x="6161" y="491617"/>
                    </a:lnTo>
                    <a:lnTo>
                      <a:pt x="12323" y="491617"/>
                    </a:lnTo>
                    <a:cubicBezTo>
                      <a:pt x="12323" y="549656"/>
                      <a:pt x="57917" y="596646"/>
                      <a:pt x="114233" y="596646"/>
                    </a:cubicBezTo>
                    <a:lnTo>
                      <a:pt x="477016" y="596646"/>
                    </a:lnTo>
                    <a:cubicBezTo>
                      <a:pt x="533332" y="596646"/>
                      <a:pt x="578926" y="549656"/>
                      <a:pt x="578926" y="491617"/>
                    </a:cubicBezTo>
                    <a:lnTo>
                      <a:pt x="578926" y="117729"/>
                    </a:lnTo>
                    <a:cubicBezTo>
                      <a:pt x="578926" y="59690"/>
                      <a:pt x="533332" y="12700"/>
                      <a:pt x="477016" y="12700"/>
                    </a:cubicBezTo>
                    <a:lnTo>
                      <a:pt x="114233" y="12700"/>
                    </a:lnTo>
                    <a:lnTo>
                      <a:pt x="114233" y="6350"/>
                    </a:lnTo>
                    <a:lnTo>
                      <a:pt x="114233" y="12700"/>
                    </a:lnTo>
                    <a:cubicBezTo>
                      <a:pt x="57917" y="12700"/>
                      <a:pt x="12323" y="59690"/>
                      <a:pt x="12323" y="117729"/>
                    </a:cubicBezTo>
                    <a:close/>
                  </a:path>
                </a:pathLst>
              </a:custGeom>
              <a:solidFill>
                <a:srgbClr val="B2D4E5"/>
              </a:solidFill>
            </p:spPr>
          </p:sp>
        </p:grpSp>
        <p:sp>
          <p:nvSpPr>
            <p:cNvPr id="9" name="TextBox 9"/>
            <p:cNvSpPr txBox="1"/>
            <p:nvPr/>
          </p:nvSpPr>
          <p:spPr>
            <a:xfrm>
              <a:off x="379516" y="161430"/>
              <a:ext cx="205991" cy="532994"/>
            </a:xfrm>
            <a:prstGeom prst="rect">
              <a:avLst/>
            </a:prstGeom>
          </p:spPr>
          <p:txBody>
            <a:bodyPr lIns="0" tIns="0" rIns="0" bIns="0" rtlCol="0" anchor="t">
              <a:spAutoFit/>
            </a:bodyPr>
            <a:lstStyle/>
            <a:p>
              <a:pPr algn="ctr">
                <a:lnSpc>
                  <a:spcPts val="2894"/>
                </a:lnSpc>
              </a:pPr>
              <a:r>
                <a:rPr lang="en-US" sz="2894">
                  <a:solidFill>
                    <a:srgbClr val="272525"/>
                  </a:solidFill>
                  <a:latin typeface="Petrona"/>
                  <a:ea typeface="Petrona"/>
                  <a:cs typeface="Petrona"/>
                  <a:sym typeface="Petrona"/>
                </a:rPr>
                <a:t>1</a:t>
              </a:r>
            </a:p>
          </p:txBody>
        </p:sp>
        <p:sp>
          <p:nvSpPr>
            <p:cNvPr id="10" name="TextBox 10"/>
            <p:cNvSpPr txBox="1"/>
            <p:nvPr/>
          </p:nvSpPr>
          <p:spPr>
            <a:xfrm>
              <a:off x="1057801" y="94755"/>
              <a:ext cx="4010540" cy="5774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Idea Feasibility:</a:t>
              </a:r>
            </a:p>
          </p:txBody>
        </p:sp>
        <p:sp>
          <p:nvSpPr>
            <p:cNvPr id="11" name="TextBox 11"/>
            <p:cNvSpPr txBox="1"/>
            <p:nvPr/>
          </p:nvSpPr>
          <p:spPr>
            <a:xfrm>
              <a:off x="0" y="870986"/>
              <a:ext cx="7435573" cy="5253660"/>
            </a:xfrm>
            <a:prstGeom prst="rect">
              <a:avLst/>
            </a:prstGeom>
          </p:spPr>
          <p:txBody>
            <a:bodyPr lIns="0" tIns="0" rIns="0" bIns="0" rtlCol="0" anchor="t">
              <a:spAutoFit/>
            </a:bodyPr>
            <a:lstStyle/>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Proven Technologies:</a:t>
              </a:r>
              <a:r>
                <a:rPr lang="en-US" sz="1800">
                  <a:solidFill>
                    <a:srgbClr val="272525"/>
                  </a:solidFill>
                  <a:latin typeface="Inter"/>
                  <a:ea typeface="Inter"/>
                  <a:cs typeface="Inter"/>
                  <a:sym typeface="Inter"/>
                </a:rPr>
                <a:t> Open-source frameworks (TensorFlow, PyTorch, MLFlow) and cost-effective hardware (Arduino, DHT22, BMP180) make the solution reliable, scalable, &amp; economical.</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Scalable &amp; Adaptable:</a:t>
              </a:r>
              <a:r>
                <a:rPr lang="en-US" sz="1800">
                  <a:solidFill>
                    <a:srgbClr val="272525"/>
                  </a:solidFill>
                  <a:latin typeface="Inter"/>
                  <a:ea typeface="Inter"/>
                  <a:cs typeface="Inter"/>
                  <a:sym typeface="Inter"/>
                </a:rPr>
                <a:t> LSTM and RNN models efficiently manage large datasets and real-time inputs, ensuring scalability.</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Seamless Integration:</a:t>
              </a:r>
              <a:r>
                <a:rPr lang="en-US" sz="1800">
                  <a:solidFill>
                    <a:srgbClr val="272525"/>
                  </a:solidFill>
                  <a:latin typeface="Inter"/>
                  <a:ea typeface="Inter"/>
                  <a:cs typeface="Inter"/>
                  <a:sym typeface="Inter"/>
                </a:rPr>
                <a:t> Cloud platforms (AWS, GCP) enable scalable, accessible, and efficient deployment across regions.</a:t>
              </a:r>
            </a:p>
          </p:txBody>
        </p:sp>
      </p:grpSp>
      <p:sp>
        <p:nvSpPr>
          <p:cNvPr id="12" name="TextBox 12"/>
          <p:cNvSpPr txBox="1"/>
          <p:nvPr/>
        </p:nvSpPr>
        <p:spPr>
          <a:xfrm>
            <a:off x="723632" y="685482"/>
            <a:ext cx="10847346" cy="1001712"/>
          </a:xfrm>
          <a:prstGeom prst="rect">
            <a:avLst/>
          </a:prstGeom>
        </p:spPr>
        <p:txBody>
          <a:bodyPr lIns="0" tIns="0" rIns="0" bIns="0" rtlCol="0" anchor="t">
            <a:spAutoFit/>
          </a:bodyPr>
          <a:lstStyle/>
          <a:p>
            <a:pPr algn="l">
              <a:lnSpc>
                <a:spcPts val="7937"/>
              </a:lnSpc>
            </a:pPr>
            <a:r>
              <a:rPr lang="en-US" sz="6374">
                <a:solidFill>
                  <a:srgbClr val="000000"/>
                </a:solidFill>
                <a:latin typeface="Petrona"/>
                <a:ea typeface="Petrona"/>
                <a:cs typeface="Petrona"/>
                <a:sym typeface="Petrona"/>
              </a:rPr>
              <a:t>FEASIBILITY AND VIABILITY</a:t>
            </a:r>
          </a:p>
        </p:txBody>
      </p:sp>
      <p:grpSp>
        <p:nvGrpSpPr>
          <p:cNvPr id="13" name="Group 13"/>
          <p:cNvGrpSpPr/>
          <p:nvPr/>
        </p:nvGrpSpPr>
        <p:grpSpPr>
          <a:xfrm>
            <a:off x="6388381" y="3462983"/>
            <a:ext cx="5573866" cy="5679335"/>
            <a:chOff x="0" y="0"/>
            <a:chExt cx="7431821" cy="7572446"/>
          </a:xfrm>
        </p:grpSpPr>
        <p:grpSp>
          <p:nvGrpSpPr>
            <p:cNvPr id="14" name="Group 14"/>
            <p:cNvGrpSpPr/>
            <p:nvPr/>
          </p:nvGrpSpPr>
          <p:grpSpPr>
            <a:xfrm>
              <a:off x="131391" y="0"/>
              <a:ext cx="701753" cy="723598"/>
              <a:chOff x="0" y="0"/>
              <a:chExt cx="591005" cy="609402"/>
            </a:xfrm>
          </p:grpSpPr>
          <p:sp>
            <p:nvSpPr>
              <p:cNvPr id="15" name="Freeform 15"/>
              <p:cNvSpPr/>
              <p:nvPr/>
            </p:nvSpPr>
            <p:spPr>
              <a:xfrm>
                <a:off x="6158" y="6350"/>
                <a:ext cx="578634" cy="596646"/>
              </a:xfrm>
              <a:custGeom>
                <a:avLst/>
                <a:gdLst/>
                <a:ahLst/>
                <a:cxnLst/>
                <a:rect l="l" t="t" r="r" b="b"/>
                <a:pathLst>
                  <a:path w="578634" h="596646">
                    <a:moveTo>
                      <a:pt x="0" y="111379"/>
                    </a:moveTo>
                    <a:cubicBezTo>
                      <a:pt x="0" y="49911"/>
                      <a:pt x="48405" y="0"/>
                      <a:pt x="108017" y="0"/>
                    </a:cubicBezTo>
                    <a:lnTo>
                      <a:pt x="470618" y="0"/>
                    </a:lnTo>
                    <a:cubicBezTo>
                      <a:pt x="530230" y="0"/>
                      <a:pt x="578634" y="49911"/>
                      <a:pt x="578634" y="111379"/>
                    </a:cubicBezTo>
                    <a:lnTo>
                      <a:pt x="578634" y="485267"/>
                    </a:lnTo>
                    <a:cubicBezTo>
                      <a:pt x="578634" y="546735"/>
                      <a:pt x="530230" y="596646"/>
                      <a:pt x="470618" y="596646"/>
                    </a:cubicBezTo>
                    <a:lnTo>
                      <a:pt x="108017" y="596646"/>
                    </a:lnTo>
                    <a:cubicBezTo>
                      <a:pt x="48405" y="596646"/>
                      <a:pt x="0" y="546862"/>
                      <a:pt x="0" y="485267"/>
                    </a:cubicBezTo>
                    <a:close/>
                  </a:path>
                </a:pathLst>
              </a:custGeom>
              <a:solidFill>
                <a:srgbClr val="CCEEFF"/>
              </a:solidFill>
            </p:spPr>
          </p:sp>
          <p:sp>
            <p:nvSpPr>
              <p:cNvPr id="16" name="Freeform 16"/>
              <p:cNvSpPr/>
              <p:nvPr/>
            </p:nvSpPr>
            <p:spPr>
              <a:xfrm>
                <a:off x="0" y="0"/>
                <a:ext cx="590951" cy="609346"/>
              </a:xfrm>
              <a:custGeom>
                <a:avLst/>
                <a:gdLst/>
                <a:ahLst/>
                <a:cxnLst/>
                <a:rect l="l" t="t" r="r" b="b"/>
                <a:pathLst>
                  <a:path w="590951" h="609346">
                    <a:moveTo>
                      <a:pt x="0" y="117729"/>
                    </a:moveTo>
                    <a:cubicBezTo>
                      <a:pt x="0" y="52705"/>
                      <a:pt x="51114" y="0"/>
                      <a:pt x="114175" y="0"/>
                    </a:cubicBezTo>
                    <a:lnTo>
                      <a:pt x="476776" y="0"/>
                    </a:lnTo>
                    <a:lnTo>
                      <a:pt x="476776" y="6350"/>
                    </a:lnTo>
                    <a:lnTo>
                      <a:pt x="476776" y="0"/>
                    </a:lnTo>
                    <a:lnTo>
                      <a:pt x="476776" y="6350"/>
                    </a:lnTo>
                    <a:lnTo>
                      <a:pt x="476776" y="0"/>
                    </a:lnTo>
                    <a:cubicBezTo>
                      <a:pt x="539837" y="0"/>
                      <a:pt x="590951" y="52705"/>
                      <a:pt x="590951" y="117729"/>
                    </a:cubicBezTo>
                    <a:lnTo>
                      <a:pt x="584792" y="117729"/>
                    </a:lnTo>
                    <a:lnTo>
                      <a:pt x="590951" y="117729"/>
                    </a:lnTo>
                    <a:lnTo>
                      <a:pt x="590951" y="491617"/>
                    </a:lnTo>
                    <a:lnTo>
                      <a:pt x="584792" y="491617"/>
                    </a:lnTo>
                    <a:lnTo>
                      <a:pt x="590951" y="491617"/>
                    </a:lnTo>
                    <a:cubicBezTo>
                      <a:pt x="590951" y="556641"/>
                      <a:pt x="539837" y="609346"/>
                      <a:pt x="476776" y="609346"/>
                    </a:cubicBezTo>
                    <a:lnTo>
                      <a:pt x="476776" y="602996"/>
                    </a:lnTo>
                    <a:lnTo>
                      <a:pt x="476776" y="609346"/>
                    </a:lnTo>
                    <a:lnTo>
                      <a:pt x="114175" y="609346"/>
                    </a:lnTo>
                    <a:lnTo>
                      <a:pt x="114175" y="602996"/>
                    </a:lnTo>
                    <a:lnTo>
                      <a:pt x="114175" y="609346"/>
                    </a:lnTo>
                    <a:cubicBezTo>
                      <a:pt x="51114" y="609346"/>
                      <a:pt x="0" y="556641"/>
                      <a:pt x="0" y="491617"/>
                    </a:cubicBezTo>
                    <a:lnTo>
                      <a:pt x="0" y="117729"/>
                    </a:lnTo>
                    <a:lnTo>
                      <a:pt x="6158" y="117729"/>
                    </a:lnTo>
                    <a:lnTo>
                      <a:pt x="0" y="117729"/>
                    </a:lnTo>
                    <a:moveTo>
                      <a:pt x="12317" y="117729"/>
                    </a:moveTo>
                    <a:lnTo>
                      <a:pt x="12317" y="491617"/>
                    </a:lnTo>
                    <a:lnTo>
                      <a:pt x="6158" y="491617"/>
                    </a:lnTo>
                    <a:lnTo>
                      <a:pt x="12317" y="491617"/>
                    </a:lnTo>
                    <a:cubicBezTo>
                      <a:pt x="12317" y="549656"/>
                      <a:pt x="57888" y="596646"/>
                      <a:pt x="114175" y="596646"/>
                    </a:cubicBezTo>
                    <a:lnTo>
                      <a:pt x="476776" y="596646"/>
                    </a:lnTo>
                    <a:cubicBezTo>
                      <a:pt x="533063" y="596646"/>
                      <a:pt x="578634" y="549656"/>
                      <a:pt x="578634" y="491617"/>
                    </a:cubicBezTo>
                    <a:lnTo>
                      <a:pt x="578634" y="117729"/>
                    </a:lnTo>
                    <a:cubicBezTo>
                      <a:pt x="578634" y="59690"/>
                      <a:pt x="533063" y="12700"/>
                      <a:pt x="476776" y="12700"/>
                    </a:cubicBezTo>
                    <a:lnTo>
                      <a:pt x="114175" y="12700"/>
                    </a:lnTo>
                    <a:lnTo>
                      <a:pt x="114175" y="6350"/>
                    </a:lnTo>
                    <a:lnTo>
                      <a:pt x="114175" y="12700"/>
                    </a:lnTo>
                    <a:cubicBezTo>
                      <a:pt x="57888" y="12700"/>
                      <a:pt x="12317" y="59690"/>
                      <a:pt x="12317" y="117729"/>
                    </a:cubicBezTo>
                    <a:close/>
                  </a:path>
                </a:pathLst>
              </a:custGeom>
              <a:solidFill>
                <a:srgbClr val="B2D4E5"/>
              </a:solidFill>
            </p:spPr>
          </p:sp>
        </p:grpSp>
        <p:sp>
          <p:nvSpPr>
            <p:cNvPr id="17" name="TextBox 17"/>
            <p:cNvSpPr txBox="1"/>
            <p:nvPr/>
          </p:nvSpPr>
          <p:spPr>
            <a:xfrm>
              <a:off x="379325" y="161430"/>
              <a:ext cx="205887" cy="532950"/>
            </a:xfrm>
            <a:prstGeom prst="rect">
              <a:avLst/>
            </a:prstGeom>
          </p:spPr>
          <p:txBody>
            <a:bodyPr lIns="0" tIns="0" rIns="0" bIns="0" rtlCol="0" anchor="t">
              <a:spAutoFit/>
            </a:bodyPr>
            <a:lstStyle/>
            <a:p>
              <a:pPr algn="ctr">
                <a:lnSpc>
                  <a:spcPts val="2894"/>
                </a:lnSpc>
              </a:pPr>
              <a:r>
                <a:rPr lang="en-US" sz="2894">
                  <a:solidFill>
                    <a:srgbClr val="272525"/>
                  </a:solidFill>
                  <a:latin typeface="Petrona"/>
                  <a:ea typeface="Petrona"/>
                  <a:cs typeface="Petrona"/>
                  <a:sym typeface="Petrona"/>
                </a:rPr>
                <a:t>2</a:t>
              </a:r>
            </a:p>
          </p:txBody>
        </p:sp>
        <p:sp>
          <p:nvSpPr>
            <p:cNvPr id="18" name="TextBox 18"/>
            <p:cNvSpPr txBox="1"/>
            <p:nvPr/>
          </p:nvSpPr>
          <p:spPr>
            <a:xfrm>
              <a:off x="1057267" y="94755"/>
              <a:ext cx="6016065" cy="5774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Potential Challenges &amp; Risks:</a:t>
              </a:r>
            </a:p>
          </p:txBody>
        </p:sp>
        <p:sp>
          <p:nvSpPr>
            <p:cNvPr id="19" name="TextBox 19"/>
            <p:cNvSpPr txBox="1"/>
            <p:nvPr/>
          </p:nvSpPr>
          <p:spPr>
            <a:xfrm>
              <a:off x="0" y="870986"/>
              <a:ext cx="7431821" cy="6701460"/>
            </a:xfrm>
            <a:prstGeom prst="rect">
              <a:avLst/>
            </a:prstGeom>
          </p:spPr>
          <p:txBody>
            <a:bodyPr lIns="0" tIns="0" rIns="0" bIns="0" rtlCol="0" anchor="t">
              <a:spAutoFit/>
            </a:bodyPr>
            <a:lstStyle/>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Data Retrieval &amp; Quality: </a:t>
              </a:r>
              <a:r>
                <a:rPr lang="en-US" sz="1800">
                  <a:solidFill>
                    <a:srgbClr val="272525"/>
                  </a:solidFill>
                  <a:latin typeface="Inter"/>
                  <a:ea typeface="Inter"/>
                  <a:cs typeface="Inter"/>
                  <a:sym typeface="Inter"/>
                </a:rPr>
                <a:t>Processing large data can be computationally expensive and inconsistent.</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Hardware Maintenance: </a:t>
              </a:r>
              <a:r>
                <a:rPr lang="en-US" sz="1800">
                  <a:solidFill>
                    <a:srgbClr val="272525"/>
                  </a:solidFill>
                  <a:latin typeface="Inter"/>
                  <a:ea typeface="Inter"/>
                  <a:cs typeface="Inter"/>
                  <a:sym typeface="Inter"/>
                </a:rPr>
                <a:t>Sensor calibration and reliability are difficult in remote locations.</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Connectivity Issues: </a:t>
              </a:r>
              <a:r>
                <a:rPr lang="en-US" sz="1800">
                  <a:solidFill>
                    <a:srgbClr val="272525"/>
                  </a:solidFill>
                  <a:latin typeface="Inter"/>
                  <a:ea typeface="Inter"/>
                  <a:cs typeface="Inter"/>
                  <a:sym typeface="Inter"/>
                </a:rPr>
                <a:t>Power or Wi-Fi outages can disrupt data collection, especially in remote areas.</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Model Adaptability: </a:t>
              </a:r>
              <a:r>
                <a:rPr lang="en-US" sz="1800">
                  <a:solidFill>
                    <a:srgbClr val="272525"/>
                  </a:solidFill>
                  <a:latin typeface="Inter"/>
                  <a:ea typeface="Inter"/>
                  <a:cs typeface="Inter"/>
                  <a:sym typeface="Inter"/>
                </a:rPr>
                <a:t>Performance may vary across different geographies and climates.</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Abrupt Nature of Cloud Bursts:</a:t>
              </a:r>
              <a:r>
                <a:rPr lang="en-US" sz="1800">
                  <a:solidFill>
                    <a:srgbClr val="272525"/>
                  </a:solidFill>
                  <a:latin typeface="Inter"/>
                  <a:ea typeface="Inter"/>
                  <a:cs typeface="Inter"/>
                  <a:sym typeface="Inter"/>
                </a:rPr>
                <a:t> Cloud bursts can form, travel, and burst within minutes, causing heavy rainfall, floods, and landslides.</a:t>
              </a:r>
            </a:p>
            <a:p>
              <a:pPr algn="just">
                <a:lnSpc>
                  <a:spcPts val="2878"/>
                </a:lnSpc>
              </a:pPr>
              <a:endParaRPr lang="en-US" sz="1800">
                <a:solidFill>
                  <a:srgbClr val="272525"/>
                </a:solidFill>
                <a:latin typeface="Inter"/>
                <a:ea typeface="Inter"/>
                <a:cs typeface="Inter"/>
                <a:sym typeface="Inter"/>
              </a:endParaRPr>
            </a:p>
          </p:txBody>
        </p:sp>
      </p:grpSp>
      <p:grpSp>
        <p:nvGrpSpPr>
          <p:cNvPr id="20" name="Group 20"/>
          <p:cNvGrpSpPr/>
          <p:nvPr/>
        </p:nvGrpSpPr>
        <p:grpSpPr>
          <a:xfrm>
            <a:off x="12152747" y="4796577"/>
            <a:ext cx="5567119" cy="4955435"/>
            <a:chOff x="0" y="0"/>
            <a:chExt cx="7422825" cy="6607246"/>
          </a:xfrm>
        </p:grpSpPr>
        <p:grpSp>
          <p:nvGrpSpPr>
            <p:cNvPr id="21" name="Group 21"/>
            <p:cNvGrpSpPr/>
            <p:nvPr/>
          </p:nvGrpSpPr>
          <p:grpSpPr>
            <a:xfrm>
              <a:off x="131232" y="0"/>
              <a:ext cx="700904" cy="723598"/>
              <a:chOff x="0" y="0"/>
              <a:chExt cx="590289" cy="609402"/>
            </a:xfrm>
          </p:grpSpPr>
          <p:sp>
            <p:nvSpPr>
              <p:cNvPr id="22" name="Freeform 22"/>
              <p:cNvSpPr/>
              <p:nvPr/>
            </p:nvSpPr>
            <p:spPr>
              <a:xfrm>
                <a:off x="6151" y="6350"/>
                <a:ext cx="577934" cy="596646"/>
              </a:xfrm>
              <a:custGeom>
                <a:avLst/>
                <a:gdLst/>
                <a:ahLst/>
                <a:cxnLst/>
                <a:rect l="l" t="t" r="r" b="b"/>
                <a:pathLst>
                  <a:path w="577934" h="596646">
                    <a:moveTo>
                      <a:pt x="0" y="111379"/>
                    </a:moveTo>
                    <a:cubicBezTo>
                      <a:pt x="0" y="49911"/>
                      <a:pt x="48346" y="0"/>
                      <a:pt x="107886" y="0"/>
                    </a:cubicBezTo>
                    <a:lnTo>
                      <a:pt x="470048" y="0"/>
                    </a:lnTo>
                    <a:cubicBezTo>
                      <a:pt x="529588" y="0"/>
                      <a:pt x="577934" y="49911"/>
                      <a:pt x="577934" y="111379"/>
                    </a:cubicBezTo>
                    <a:lnTo>
                      <a:pt x="577934" y="485267"/>
                    </a:lnTo>
                    <a:cubicBezTo>
                      <a:pt x="577934" y="546735"/>
                      <a:pt x="529588" y="596646"/>
                      <a:pt x="470048" y="596646"/>
                    </a:cubicBezTo>
                    <a:lnTo>
                      <a:pt x="107886" y="596646"/>
                    </a:lnTo>
                    <a:cubicBezTo>
                      <a:pt x="48346" y="596646"/>
                      <a:pt x="0" y="546862"/>
                      <a:pt x="0" y="485267"/>
                    </a:cubicBezTo>
                    <a:close/>
                  </a:path>
                </a:pathLst>
              </a:custGeom>
              <a:solidFill>
                <a:srgbClr val="CCEEFF"/>
              </a:solidFill>
            </p:spPr>
          </p:sp>
          <p:sp>
            <p:nvSpPr>
              <p:cNvPr id="23" name="Freeform 23"/>
              <p:cNvSpPr/>
              <p:nvPr/>
            </p:nvSpPr>
            <p:spPr>
              <a:xfrm>
                <a:off x="0" y="0"/>
                <a:ext cx="590235" cy="609346"/>
              </a:xfrm>
              <a:custGeom>
                <a:avLst/>
                <a:gdLst/>
                <a:ahLst/>
                <a:cxnLst/>
                <a:rect l="l" t="t" r="r" b="b"/>
                <a:pathLst>
                  <a:path w="590235" h="609346">
                    <a:moveTo>
                      <a:pt x="0" y="117729"/>
                    </a:moveTo>
                    <a:cubicBezTo>
                      <a:pt x="0" y="52705"/>
                      <a:pt x="51052" y="0"/>
                      <a:pt x="114037" y="0"/>
                    </a:cubicBezTo>
                    <a:lnTo>
                      <a:pt x="476199" y="0"/>
                    </a:lnTo>
                    <a:lnTo>
                      <a:pt x="476199" y="6350"/>
                    </a:lnTo>
                    <a:lnTo>
                      <a:pt x="476199" y="0"/>
                    </a:lnTo>
                    <a:lnTo>
                      <a:pt x="476199" y="6350"/>
                    </a:lnTo>
                    <a:lnTo>
                      <a:pt x="476199" y="0"/>
                    </a:lnTo>
                    <a:cubicBezTo>
                      <a:pt x="539183" y="0"/>
                      <a:pt x="590235" y="52705"/>
                      <a:pt x="590235" y="117729"/>
                    </a:cubicBezTo>
                    <a:lnTo>
                      <a:pt x="584085" y="117729"/>
                    </a:lnTo>
                    <a:lnTo>
                      <a:pt x="590235" y="117729"/>
                    </a:lnTo>
                    <a:lnTo>
                      <a:pt x="590235" y="491617"/>
                    </a:lnTo>
                    <a:lnTo>
                      <a:pt x="584085" y="491617"/>
                    </a:lnTo>
                    <a:lnTo>
                      <a:pt x="590235" y="491617"/>
                    </a:lnTo>
                    <a:cubicBezTo>
                      <a:pt x="590235" y="556641"/>
                      <a:pt x="539183" y="609346"/>
                      <a:pt x="476199" y="609346"/>
                    </a:cubicBezTo>
                    <a:lnTo>
                      <a:pt x="476199" y="602996"/>
                    </a:lnTo>
                    <a:lnTo>
                      <a:pt x="476199" y="609346"/>
                    </a:lnTo>
                    <a:lnTo>
                      <a:pt x="114037" y="609346"/>
                    </a:lnTo>
                    <a:lnTo>
                      <a:pt x="114037" y="602996"/>
                    </a:lnTo>
                    <a:lnTo>
                      <a:pt x="114037" y="609346"/>
                    </a:lnTo>
                    <a:cubicBezTo>
                      <a:pt x="51052" y="609346"/>
                      <a:pt x="0" y="556641"/>
                      <a:pt x="0" y="491617"/>
                    </a:cubicBezTo>
                    <a:lnTo>
                      <a:pt x="0" y="117729"/>
                    </a:lnTo>
                    <a:lnTo>
                      <a:pt x="6151" y="117729"/>
                    </a:lnTo>
                    <a:lnTo>
                      <a:pt x="0" y="117729"/>
                    </a:lnTo>
                    <a:moveTo>
                      <a:pt x="12302" y="117729"/>
                    </a:moveTo>
                    <a:lnTo>
                      <a:pt x="12302" y="491617"/>
                    </a:lnTo>
                    <a:lnTo>
                      <a:pt x="6151" y="491617"/>
                    </a:lnTo>
                    <a:lnTo>
                      <a:pt x="12302" y="491617"/>
                    </a:lnTo>
                    <a:cubicBezTo>
                      <a:pt x="12302" y="549656"/>
                      <a:pt x="57818" y="596646"/>
                      <a:pt x="114037" y="596646"/>
                    </a:cubicBezTo>
                    <a:lnTo>
                      <a:pt x="476199" y="596646"/>
                    </a:lnTo>
                    <a:cubicBezTo>
                      <a:pt x="532417" y="596646"/>
                      <a:pt x="577934" y="549656"/>
                      <a:pt x="577934" y="491617"/>
                    </a:cubicBezTo>
                    <a:lnTo>
                      <a:pt x="577934" y="117729"/>
                    </a:lnTo>
                    <a:cubicBezTo>
                      <a:pt x="577934" y="59690"/>
                      <a:pt x="532417" y="12700"/>
                      <a:pt x="476199" y="12700"/>
                    </a:cubicBezTo>
                    <a:lnTo>
                      <a:pt x="114037" y="12700"/>
                    </a:lnTo>
                    <a:lnTo>
                      <a:pt x="114037" y="6350"/>
                    </a:lnTo>
                    <a:lnTo>
                      <a:pt x="114037" y="12700"/>
                    </a:lnTo>
                    <a:cubicBezTo>
                      <a:pt x="57818" y="12700"/>
                      <a:pt x="12302" y="59690"/>
                      <a:pt x="12302" y="117729"/>
                    </a:cubicBezTo>
                    <a:close/>
                  </a:path>
                </a:pathLst>
              </a:custGeom>
              <a:solidFill>
                <a:srgbClr val="B2D4E5"/>
              </a:solidFill>
            </p:spPr>
          </p:sp>
        </p:grpSp>
        <p:sp>
          <p:nvSpPr>
            <p:cNvPr id="24" name="TextBox 24"/>
            <p:cNvSpPr txBox="1"/>
            <p:nvPr/>
          </p:nvSpPr>
          <p:spPr>
            <a:xfrm>
              <a:off x="378865" y="161430"/>
              <a:ext cx="205637" cy="532950"/>
            </a:xfrm>
            <a:prstGeom prst="rect">
              <a:avLst/>
            </a:prstGeom>
          </p:spPr>
          <p:txBody>
            <a:bodyPr lIns="0" tIns="0" rIns="0" bIns="0" rtlCol="0" anchor="t">
              <a:spAutoFit/>
            </a:bodyPr>
            <a:lstStyle/>
            <a:p>
              <a:pPr algn="ctr">
                <a:lnSpc>
                  <a:spcPts val="2894"/>
                </a:lnSpc>
              </a:pPr>
              <a:r>
                <a:rPr lang="en-US" sz="2894">
                  <a:solidFill>
                    <a:srgbClr val="272525"/>
                  </a:solidFill>
                  <a:latin typeface="Petrona"/>
                  <a:ea typeface="Petrona"/>
                  <a:cs typeface="Petrona"/>
                  <a:sym typeface="Petrona"/>
                </a:rPr>
                <a:t>3</a:t>
              </a:r>
            </a:p>
          </p:txBody>
        </p:sp>
        <p:sp>
          <p:nvSpPr>
            <p:cNvPr id="25" name="TextBox 25"/>
            <p:cNvSpPr txBox="1"/>
            <p:nvPr/>
          </p:nvSpPr>
          <p:spPr>
            <a:xfrm>
              <a:off x="1055988" y="94755"/>
              <a:ext cx="6008783" cy="1174327"/>
            </a:xfrm>
            <a:prstGeom prst="rect">
              <a:avLst/>
            </a:prstGeom>
          </p:spPr>
          <p:txBody>
            <a:bodyPr lIns="0" tIns="0" rIns="0" bIns="0" rtlCol="0" anchor="t">
              <a:spAutoFit/>
            </a:bodyPr>
            <a:lstStyle/>
            <a:p>
              <a:pPr algn="l">
                <a:lnSpc>
                  <a:spcPts val="3587"/>
                </a:lnSpc>
              </a:pPr>
              <a:r>
                <a:rPr lang="en-US" sz="2799">
                  <a:solidFill>
                    <a:srgbClr val="272525"/>
                  </a:solidFill>
                  <a:latin typeface="Petrona"/>
                  <a:ea typeface="Petrona"/>
                  <a:cs typeface="Petrona"/>
                  <a:sym typeface="Petrona"/>
                </a:rPr>
                <a:t>Strategies for Overcoming Challenges:</a:t>
              </a:r>
            </a:p>
          </p:txBody>
        </p:sp>
        <p:sp>
          <p:nvSpPr>
            <p:cNvPr id="26" name="TextBox 26"/>
            <p:cNvSpPr txBox="1"/>
            <p:nvPr/>
          </p:nvSpPr>
          <p:spPr>
            <a:xfrm>
              <a:off x="0" y="870986"/>
              <a:ext cx="7422825" cy="5736260"/>
            </a:xfrm>
            <a:prstGeom prst="rect">
              <a:avLst/>
            </a:prstGeom>
          </p:spPr>
          <p:txBody>
            <a:bodyPr lIns="0" tIns="0" rIns="0" bIns="0" rtlCol="0" anchor="t">
              <a:spAutoFit/>
            </a:bodyPr>
            <a:lstStyle/>
            <a:p>
              <a:pPr algn="just">
                <a:lnSpc>
                  <a:spcPts val="2878"/>
                </a:lnSpc>
              </a:pPr>
              <a:endParaRP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Redundant Data Sources: </a:t>
              </a:r>
              <a:r>
                <a:rPr lang="en-US" sz="1800">
                  <a:solidFill>
                    <a:srgbClr val="272525"/>
                  </a:solidFill>
                  <a:latin typeface="Inter"/>
                  <a:ea typeface="Inter"/>
                  <a:cs typeface="Inter"/>
                  <a:sym typeface="Inter"/>
                </a:rPr>
                <a:t>IMD, Open-Meteo, and satellite imagery ensure reliable data despite inconsistencies.</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Robust Hardware: </a:t>
              </a:r>
              <a:r>
                <a:rPr lang="en-US" sz="1800">
                  <a:solidFill>
                    <a:srgbClr val="272525"/>
                  </a:solidFill>
                  <a:latin typeface="Inter"/>
                  <a:ea typeface="Inter"/>
                  <a:cs typeface="Inter"/>
                  <a:sym typeface="Inter"/>
                </a:rPr>
                <a:t>Weather-resistant sensors with remote diagnostics and regular calibration reduce maintenance.</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Power &amp; Connectivity Backup: </a:t>
              </a:r>
              <a:r>
                <a:rPr lang="en-US" sz="1800">
                  <a:solidFill>
                    <a:srgbClr val="272525"/>
                  </a:solidFill>
                  <a:latin typeface="Inter"/>
                  <a:ea typeface="Inter"/>
                  <a:cs typeface="Inter"/>
                  <a:sym typeface="Inter"/>
                </a:rPr>
                <a:t>Alternative power sources and communication methods (LoRa, GSM) ensure uptime.</a:t>
              </a:r>
            </a:p>
            <a:p>
              <a:pPr marL="388620" lvl="1" indent="-194310" algn="just">
                <a:lnSpc>
                  <a:spcPts val="2878"/>
                </a:lnSpc>
                <a:buFont typeface="Arial"/>
                <a:buChar char="•"/>
              </a:pPr>
              <a:r>
                <a:rPr lang="en-US" sz="1800" b="1">
                  <a:solidFill>
                    <a:srgbClr val="272525"/>
                  </a:solidFill>
                  <a:latin typeface="Inter Bold"/>
                  <a:ea typeface="Inter Bold"/>
                  <a:cs typeface="Inter Bold"/>
                  <a:sym typeface="Inter Bold"/>
                </a:rPr>
                <a:t>Continuous Model Retraining:</a:t>
              </a:r>
              <a:r>
                <a:rPr lang="en-US" sz="1800">
                  <a:solidFill>
                    <a:srgbClr val="272525"/>
                  </a:solidFill>
                  <a:latin typeface="Inter"/>
                  <a:ea typeface="Inter"/>
                  <a:cs typeface="Inter"/>
                  <a:sym typeface="Inter"/>
                </a:rPr>
                <a:t> Regular updates improve performances across regions.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3810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Freeform 5"/>
          <p:cNvSpPr/>
          <p:nvPr/>
        </p:nvSpPr>
        <p:spPr>
          <a:xfrm>
            <a:off x="1009650" y="1454861"/>
            <a:ext cx="16230600" cy="7377278"/>
          </a:xfrm>
          <a:custGeom>
            <a:avLst/>
            <a:gdLst/>
            <a:ahLst/>
            <a:cxnLst/>
            <a:rect l="l" t="t" r="r" b="b"/>
            <a:pathLst>
              <a:path w="16230600" h="7377278">
                <a:moveTo>
                  <a:pt x="0" y="0"/>
                </a:moveTo>
                <a:lnTo>
                  <a:pt x="16230600" y="0"/>
                </a:lnTo>
                <a:lnTo>
                  <a:pt x="16230600" y="7377278"/>
                </a:lnTo>
                <a:lnTo>
                  <a:pt x="0" y="7377278"/>
                </a:lnTo>
                <a:lnTo>
                  <a:pt x="0" y="0"/>
                </a:lnTo>
                <a:close/>
              </a:path>
            </a:pathLst>
          </a:custGeom>
          <a:blipFill>
            <a:blip r:embed="rId4"/>
            <a:stretch>
              <a:fillRect l="-1186" r="-118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4902"/>
              </a:srgbClr>
            </a:solidFill>
          </p:spPr>
        </p:sp>
      </p:grpSp>
      <p:sp>
        <p:nvSpPr>
          <p:cNvPr id="5" name="TextBox 5"/>
          <p:cNvSpPr txBox="1"/>
          <p:nvPr/>
        </p:nvSpPr>
        <p:spPr>
          <a:xfrm>
            <a:off x="1028700" y="990600"/>
            <a:ext cx="11982188" cy="1001712"/>
          </a:xfrm>
          <a:prstGeom prst="rect">
            <a:avLst/>
          </a:prstGeom>
        </p:spPr>
        <p:txBody>
          <a:bodyPr lIns="0" tIns="0" rIns="0" bIns="0" rtlCol="0" anchor="t">
            <a:spAutoFit/>
          </a:bodyPr>
          <a:lstStyle/>
          <a:p>
            <a:pPr algn="l">
              <a:lnSpc>
                <a:spcPts val="7937"/>
              </a:lnSpc>
            </a:pPr>
            <a:r>
              <a:rPr lang="en-US" sz="6374">
                <a:solidFill>
                  <a:srgbClr val="000000"/>
                </a:solidFill>
                <a:latin typeface="Petrona"/>
                <a:ea typeface="Petrona"/>
                <a:cs typeface="Petrona"/>
                <a:sym typeface="Petrona"/>
              </a:rPr>
              <a:t>ADVANTAGES &amp; APPLICATIONS</a:t>
            </a:r>
          </a:p>
        </p:txBody>
      </p:sp>
      <p:grpSp>
        <p:nvGrpSpPr>
          <p:cNvPr id="6" name="Group 6"/>
          <p:cNvGrpSpPr/>
          <p:nvPr/>
        </p:nvGrpSpPr>
        <p:grpSpPr>
          <a:xfrm>
            <a:off x="1028700" y="2564700"/>
            <a:ext cx="7459397" cy="5061584"/>
            <a:chOff x="0" y="0"/>
            <a:chExt cx="9945863" cy="6748779"/>
          </a:xfrm>
        </p:grpSpPr>
        <p:grpSp>
          <p:nvGrpSpPr>
            <p:cNvPr id="7" name="Group 7"/>
            <p:cNvGrpSpPr/>
            <p:nvPr/>
          </p:nvGrpSpPr>
          <p:grpSpPr>
            <a:xfrm>
              <a:off x="175838" y="0"/>
              <a:ext cx="939143" cy="1025152"/>
              <a:chOff x="0" y="0"/>
              <a:chExt cx="558273" cy="609402"/>
            </a:xfrm>
          </p:grpSpPr>
          <p:sp>
            <p:nvSpPr>
              <p:cNvPr id="8" name="Freeform 8"/>
              <p:cNvSpPr/>
              <p:nvPr/>
            </p:nvSpPr>
            <p:spPr>
              <a:xfrm>
                <a:off x="5817" y="6350"/>
                <a:ext cx="546588" cy="596646"/>
              </a:xfrm>
              <a:custGeom>
                <a:avLst/>
                <a:gdLst/>
                <a:ahLst/>
                <a:cxnLst/>
                <a:rect l="l" t="t" r="r" b="b"/>
                <a:pathLst>
                  <a:path w="546588" h="596646">
                    <a:moveTo>
                      <a:pt x="0" y="111379"/>
                    </a:moveTo>
                    <a:cubicBezTo>
                      <a:pt x="0" y="49911"/>
                      <a:pt x="45724" y="0"/>
                      <a:pt x="102035" y="0"/>
                    </a:cubicBezTo>
                    <a:lnTo>
                      <a:pt x="444554" y="0"/>
                    </a:lnTo>
                    <a:cubicBezTo>
                      <a:pt x="500865" y="0"/>
                      <a:pt x="546588" y="49911"/>
                      <a:pt x="546588" y="111379"/>
                    </a:cubicBezTo>
                    <a:lnTo>
                      <a:pt x="546588" y="485267"/>
                    </a:lnTo>
                    <a:cubicBezTo>
                      <a:pt x="546588" y="546735"/>
                      <a:pt x="500865" y="596646"/>
                      <a:pt x="444554" y="596646"/>
                    </a:cubicBezTo>
                    <a:lnTo>
                      <a:pt x="102035" y="596646"/>
                    </a:lnTo>
                    <a:cubicBezTo>
                      <a:pt x="45724" y="596646"/>
                      <a:pt x="0" y="546862"/>
                      <a:pt x="0" y="485267"/>
                    </a:cubicBezTo>
                    <a:close/>
                  </a:path>
                </a:pathLst>
              </a:custGeom>
              <a:solidFill>
                <a:srgbClr val="CCEEFF"/>
              </a:solidFill>
            </p:spPr>
          </p:sp>
          <p:sp>
            <p:nvSpPr>
              <p:cNvPr id="9" name="Freeform 9"/>
              <p:cNvSpPr/>
              <p:nvPr/>
            </p:nvSpPr>
            <p:spPr>
              <a:xfrm>
                <a:off x="0" y="0"/>
                <a:ext cx="558222" cy="609346"/>
              </a:xfrm>
              <a:custGeom>
                <a:avLst/>
                <a:gdLst/>
                <a:ahLst/>
                <a:cxnLst/>
                <a:rect l="l" t="t" r="r" b="b"/>
                <a:pathLst>
                  <a:path w="558222" h="609346">
                    <a:moveTo>
                      <a:pt x="0" y="117729"/>
                    </a:moveTo>
                    <a:cubicBezTo>
                      <a:pt x="0" y="52705"/>
                      <a:pt x="48283" y="0"/>
                      <a:pt x="107852" y="0"/>
                    </a:cubicBezTo>
                    <a:lnTo>
                      <a:pt x="450371" y="0"/>
                    </a:lnTo>
                    <a:lnTo>
                      <a:pt x="450371" y="6350"/>
                    </a:lnTo>
                    <a:lnTo>
                      <a:pt x="450371" y="0"/>
                    </a:lnTo>
                    <a:lnTo>
                      <a:pt x="450371" y="6350"/>
                    </a:lnTo>
                    <a:lnTo>
                      <a:pt x="450371" y="0"/>
                    </a:lnTo>
                    <a:cubicBezTo>
                      <a:pt x="509939" y="0"/>
                      <a:pt x="558222" y="52705"/>
                      <a:pt x="558222" y="117729"/>
                    </a:cubicBezTo>
                    <a:lnTo>
                      <a:pt x="552405" y="117729"/>
                    </a:lnTo>
                    <a:lnTo>
                      <a:pt x="558222" y="117729"/>
                    </a:lnTo>
                    <a:lnTo>
                      <a:pt x="558222" y="491617"/>
                    </a:lnTo>
                    <a:lnTo>
                      <a:pt x="552405" y="491617"/>
                    </a:lnTo>
                    <a:lnTo>
                      <a:pt x="558222" y="491617"/>
                    </a:lnTo>
                    <a:cubicBezTo>
                      <a:pt x="558222" y="556641"/>
                      <a:pt x="509939" y="609346"/>
                      <a:pt x="450371" y="609346"/>
                    </a:cubicBezTo>
                    <a:lnTo>
                      <a:pt x="450371" y="602996"/>
                    </a:lnTo>
                    <a:lnTo>
                      <a:pt x="450371" y="609346"/>
                    </a:lnTo>
                    <a:lnTo>
                      <a:pt x="107852" y="609346"/>
                    </a:lnTo>
                    <a:lnTo>
                      <a:pt x="107852" y="602996"/>
                    </a:lnTo>
                    <a:lnTo>
                      <a:pt x="107852" y="609346"/>
                    </a:lnTo>
                    <a:cubicBezTo>
                      <a:pt x="48283" y="609346"/>
                      <a:pt x="0" y="556641"/>
                      <a:pt x="0" y="491617"/>
                    </a:cubicBezTo>
                    <a:lnTo>
                      <a:pt x="0" y="117729"/>
                    </a:lnTo>
                    <a:lnTo>
                      <a:pt x="5817" y="117729"/>
                    </a:lnTo>
                    <a:lnTo>
                      <a:pt x="0" y="117729"/>
                    </a:lnTo>
                    <a:moveTo>
                      <a:pt x="11634" y="117729"/>
                    </a:moveTo>
                    <a:lnTo>
                      <a:pt x="11634" y="491617"/>
                    </a:lnTo>
                    <a:lnTo>
                      <a:pt x="5817" y="491617"/>
                    </a:lnTo>
                    <a:lnTo>
                      <a:pt x="11634" y="491617"/>
                    </a:lnTo>
                    <a:cubicBezTo>
                      <a:pt x="11634" y="549656"/>
                      <a:pt x="54682" y="596646"/>
                      <a:pt x="107852" y="596646"/>
                    </a:cubicBezTo>
                    <a:lnTo>
                      <a:pt x="450371" y="596646"/>
                    </a:lnTo>
                    <a:cubicBezTo>
                      <a:pt x="503540" y="596646"/>
                      <a:pt x="546588" y="549656"/>
                      <a:pt x="546588" y="491617"/>
                    </a:cubicBezTo>
                    <a:lnTo>
                      <a:pt x="546588" y="117729"/>
                    </a:lnTo>
                    <a:cubicBezTo>
                      <a:pt x="546588" y="59690"/>
                      <a:pt x="503540" y="12700"/>
                      <a:pt x="450371" y="12700"/>
                    </a:cubicBezTo>
                    <a:lnTo>
                      <a:pt x="107852" y="12700"/>
                    </a:lnTo>
                    <a:lnTo>
                      <a:pt x="107852" y="6350"/>
                    </a:lnTo>
                    <a:lnTo>
                      <a:pt x="107852" y="12700"/>
                    </a:lnTo>
                    <a:cubicBezTo>
                      <a:pt x="54682" y="12700"/>
                      <a:pt x="11634" y="59690"/>
                      <a:pt x="11634" y="117729"/>
                    </a:cubicBezTo>
                    <a:close/>
                  </a:path>
                </a:pathLst>
              </a:custGeom>
              <a:solidFill>
                <a:srgbClr val="B2D4E5"/>
              </a:solidFill>
            </p:spPr>
          </p:sp>
        </p:grpSp>
        <p:sp>
          <p:nvSpPr>
            <p:cNvPr id="10" name="TextBox 10"/>
            <p:cNvSpPr txBox="1"/>
            <p:nvPr/>
          </p:nvSpPr>
          <p:spPr>
            <a:xfrm>
              <a:off x="507643" y="227908"/>
              <a:ext cx="275534" cy="755913"/>
            </a:xfrm>
            <a:prstGeom prst="rect">
              <a:avLst/>
            </a:prstGeom>
          </p:spPr>
          <p:txBody>
            <a:bodyPr lIns="0" tIns="0" rIns="0" bIns="0" rtlCol="0" anchor="t">
              <a:spAutoFit/>
            </a:bodyPr>
            <a:lstStyle/>
            <a:p>
              <a:pPr algn="ctr">
                <a:lnSpc>
                  <a:spcPts val="4100"/>
                </a:lnSpc>
              </a:pPr>
              <a:r>
                <a:rPr lang="en-US" sz="4100">
                  <a:solidFill>
                    <a:srgbClr val="272525"/>
                  </a:solidFill>
                  <a:latin typeface="Petrona"/>
                  <a:ea typeface="Petrona"/>
                  <a:cs typeface="Petrona"/>
                  <a:sym typeface="Petrona"/>
                </a:rPr>
                <a:t>1</a:t>
              </a:r>
            </a:p>
          </p:txBody>
        </p:sp>
        <p:sp>
          <p:nvSpPr>
            <p:cNvPr id="11" name="TextBox 11"/>
            <p:cNvSpPr txBox="1"/>
            <p:nvPr/>
          </p:nvSpPr>
          <p:spPr>
            <a:xfrm>
              <a:off x="1414921" y="123133"/>
              <a:ext cx="5364520" cy="829177"/>
            </a:xfrm>
            <a:prstGeom prst="rect">
              <a:avLst/>
            </a:prstGeom>
          </p:spPr>
          <p:txBody>
            <a:bodyPr lIns="0" tIns="0" rIns="0" bIns="0" rtlCol="0" anchor="t">
              <a:spAutoFit/>
            </a:bodyPr>
            <a:lstStyle/>
            <a:p>
              <a:pPr algn="l">
                <a:lnSpc>
                  <a:spcPts val="5082"/>
                </a:lnSpc>
              </a:pPr>
              <a:r>
                <a:rPr lang="en-US" sz="3966">
                  <a:solidFill>
                    <a:srgbClr val="272525"/>
                  </a:solidFill>
                  <a:latin typeface="Petrona"/>
                  <a:ea typeface="Petrona"/>
                  <a:cs typeface="Petrona"/>
                  <a:sym typeface="Petrona"/>
                </a:rPr>
                <a:t>Advantages:</a:t>
              </a:r>
            </a:p>
          </p:txBody>
        </p:sp>
        <p:sp>
          <p:nvSpPr>
            <p:cNvPr id="12" name="TextBox 12"/>
            <p:cNvSpPr txBox="1"/>
            <p:nvPr/>
          </p:nvSpPr>
          <p:spPr>
            <a:xfrm>
              <a:off x="0" y="1223651"/>
              <a:ext cx="9945863" cy="5525128"/>
            </a:xfrm>
            <a:prstGeom prst="rect">
              <a:avLst/>
            </a:prstGeom>
          </p:spPr>
          <p:txBody>
            <a:bodyPr lIns="0" tIns="0" rIns="0" bIns="0" rtlCol="0" anchor="t">
              <a:spAutoFit/>
            </a:bodyPr>
            <a:lstStyle/>
            <a:p>
              <a:pPr marL="550574" lvl="1" indent="-275287" algn="just">
                <a:lnSpc>
                  <a:spcPts val="4077"/>
                </a:lnSpc>
                <a:buFont typeface="Arial"/>
                <a:buChar char="•"/>
              </a:pPr>
              <a:r>
                <a:rPr lang="en-US" sz="2550" b="1">
                  <a:solidFill>
                    <a:srgbClr val="272525"/>
                  </a:solidFill>
                  <a:latin typeface="Inter Bold"/>
                  <a:ea typeface="Inter Bold"/>
                  <a:cs typeface="Inter Bold"/>
                  <a:sym typeface="Inter Bold"/>
                </a:rPr>
                <a:t>Early Warning System: </a:t>
              </a:r>
              <a:r>
                <a:rPr lang="en-US" sz="2550">
                  <a:solidFill>
                    <a:srgbClr val="272525"/>
                  </a:solidFill>
                  <a:latin typeface="Inter"/>
                  <a:ea typeface="Inter"/>
                  <a:cs typeface="Inter"/>
                  <a:sym typeface="Inter"/>
                </a:rPr>
                <a:t>Timely alerts to prevent or mitigate disaster impacts.</a:t>
              </a:r>
            </a:p>
            <a:p>
              <a:pPr marL="550574" lvl="1" indent="-275287" algn="just">
                <a:lnSpc>
                  <a:spcPts val="4077"/>
                </a:lnSpc>
                <a:buFont typeface="Arial"/>
                <a:buChar char="•"/>
              </a:pPr>
              <a:r>
                <a:rPr lang="en-US" sz="2550" b="1">
                  <a:solidFill>
                    <a:srgbClr val="272525"/>
                  </a:solidFill>
                  <a:latin typeface="Inter Bold"/>
                  <a:ea typeface="Inter Bold"/>
                  <a:cs typeface="Inter Bold"/>
                  <a:sym typeface="Inter Bold"/>
                </a:rPr>
                <a:t>Accuracy: </a:t>
              </a:r>
              <a:r>
                <a:rPr lang="en-US" sz="2550">
                  <a:solidFill>
                    <a:srgbClr val="272525"/>
                  </a:solidFill>
                  <a:latin typeface="Inter"/>
                  <a:ea typeface="Inter"/>
                  <a:cs typeface="Inter"/>
                  <a:sym typeface="Inter"/>
                </a:rPr>
                <a:t>Combines deep learning and real-time data for precise predictions.</a:t>
              </a:r>
            </a:p>
            <a:p>
              <a:pPr marL="585437" lvl="1" indent="-292718" algn="just">
                <a:lnSpc>
                  <a:spcPts val="4335"/>
                </a:lnSpc>
                <a:buFont typeface="Arial"/>
                <a:buChar char="•"/>
              </a:pPr>
              <a:r>
                <a:rPr lang="en-US" sz="2711" b="1">
                  <a:solidFill>
                    <a:srgbClr val="272525"/>
                  </a:solidFill>
                  <a:latin typeface="Inter Bold"/>
                  <a:ea typeface="Inter Bold"/>
                  <a:cs typeface="Inter Bold"/>
                  <a:sym typeface="Inter Bold"/>
                </a:rPr>
                <a:t>Scalability: </a:t>
              </a:r>
              <a:r>
                <a:rPr lang="en-US" sz="2711">
                  <a:solidFill>
                    <a:srgbClr val="272525"/>
                  </a:solidFill>
                  <a:latin typeface="Inter"/>
                  <a:ea typeface="Inter"/>
                  <a:cs typeface="Inter"/>
                  <a:sym typeface="Inter"/>
                </a:rPr>
                <a:t>Deployable in various regions with different climatic conditions.</a:t>
              </a:r>
            </a:p>
            <a:p>
              <a:pPr marL="550574" lvl="1" indent="-275287" algn="just">
                <a:lnSpc>
                  <a:spcPts val="4077"/>
                </a:lnSpc>
                <a:buFont typeface="Arial"/>
                <a:buChar char="•"/>
              </a:pPr>
              <a:r>
                <a:rPr lang="en-US" sz="2550" b="1">
                  <a:solidFill>
                    <a:srgbClr val="272525"/>
                  </a:solidFill>
                  <a:latin typeface="Inter Bold"/>
                  <a:ea typeface="Inter Bold"/>
                  <a:cs typeface="Inter Bold"/>
                  <a:sym typeface="Inter Bold"/>
                </a:rPr>
                <a:t>Integration:</a:t>
              </a:r>
              <a:r>
                <a:rPr lang="en-US" sz="2550">
                  <a:solidFill>
                    <a:srgbClr val="272525"/>
                  </a:solidFill>
                  <a:latin typeface="Inter"/>
                  <a:ea typeface="Inter"/>
                  <a:cs typeface="Inter"/>
                  <a:sym typeface="Inter"/>
                </a:rPr>
                <a:t> Merges software and hardware for a comprehensive solution.</a:t>
              </a:r>
            </a:p>
          </p:txBody>
        </p:sp>
      </p:grpSp>
      <p:grpSp>
        <p:nvGrpSpPr>
          <p:cNvPr id="13" name="Group 13"/>
          <p:cNvGrpSpPr/>
          <p:nvPr/>
        </p:nvGrpSpPr>
        <p:grpSpPr>
          <a:xfrm>
            <a:off x="9770710" y="2564700"/>
            <a:ext cx="7488590" cy="5174075"/>
            <a:chOff x="0" y="0"/>
            <a:chExt cx="9984787" cy="6898766"/>
          </a:xfrm>
        </p:grpSpPr>
        <p:grpSp>
          <p:nvGrpSpPr>
            <p:cNvPr id="14" name="Group 14"/>
            <p:cNvGrpSpPr/>
            <p:nvPr/>
          </p:nvGrpSpPr>
          <p:grpSpPr>
            <a:xfrm>
              <a:off x="176527" y="0"/>
              <a:ext cx="942818" cy="1067371"/>
              <a:chOff x="0" y="0"/>
              <a:chExt cx="538290" cy="609402"/>
            </a:xfrm>
          </p:grpSpPr>
          <p:sp>
            <p:nvSpPr>
              <p:cNvPr id="15" name="Freeform 15"/>
              <p:cNvSpPr/>
              <p:nvPr/>
            </p:nvSpPr>
            <p:spPr>
              <a:xfrm>
                <a:off x="5609" y="6350"/>
                <a:ext cx="527023" cy="596646"/>
              </a:xfrm>
              <a:custGeom>
                <a:avLst/>
                <a:gdLst/>
                <a:ahLst/>
                <a:cxnLst/>
                <a:rect l="l" t="t" r="r" b="b"/>
                <a:pathLst>
                  <a:path w="527023" h="596646">
                    <a:moveTo>
                      <a:pt x="0" y="111379"/>
                    </a:moveTo>
                    <a:cubicBezTo>
                      <a:pt x="0" y="49911"/>
                      <a:pt x="44087" y="0"/>
                      <a:pt x="98382" y="0"/>
                    </a:cubicBezTo>
                    <a:lnTo>
                      <a:pt x="428641" y="0"/>
                    </a:lnTo>
                    <a:cubicBezTo>
                      <a:pt x="482936" y="0"/>
                      <a:pt x="527023" y="49911"/>
                      <a:pt x="527023" y="111379"/>
                    </a:cubicBezTo>
                    <a:lnTo>
                      <a:pt x="527023" y="485267"/>
                    </a:lnTo>
                    <a:cubicBezTo>
                      <a:pt x="527023" y="546735"/>
                      <a:pt x="482936" y="596646"/>
                      <a:pt x="428641" y="596646"/>
                    </a:cubicBezTo>
                    <a:lnTo>
                      <a:pt x="98382" y="596646"/>
                    </a:lnTo>
                    <a:cubicBezTo>
                      <a:pt x="44087" y="596646"/>
                      <a:pt x="0" y="546862"/>
                      <a:pt x="0" y="485267"/>
                    </a:cubicBezTo>
                    <a:close/>
                  </a:path>
                </a:pathLst>
              </a:custGeom>
              <a:solidFill>
                <a:srgbClr val="CCEEFF"/>
              </a:solidFill>
            </p:spPr>
          </p:sp>
          <p:sp>
            <p:nvSpPr>
              <p:cNvPr id="16" name="Freeform 16"/>
              <p:cNvSpPr/>
              <p:nvPr/>
            </p:nvSpPr>
            <p:spPr>
              <a:xfrm>
                <a:off x="0" y="0"/>
                <a:ext cx="538241" cy="609346"/>
              </a:xfrm>
              <a:custGeom>
                <a:avLst/>
                <a:gdLst/>
                <a:ahLst/>
                <a:cxnLst/>
                <a:rect l="l" t="t" r="r" b="b"/>
                <a:pathLst>
                  <a:path w="538241" h="609346">
                    <a:moveTo>
                      <a:pt x="0" y="117729"/>
                    </a:moveTo>
                    <a:cubicBezTo>
                      <a:pt x="0" y="52705"/>
                      <a:pt x="46555" y="0"/>
                      <a:pt x="103991" y="0"/>
                    </a:cubicBezTo>
                    <a:lnTo>
                      <a:pt x="434250" y="0"/>
                    </a:lnTo>
                    <a:lnTo>
                      <a:pt x="434250" y="6350"/>
                    </a:lnTo>
                    <a:lnTo>
                      <a:pt x="434250" y="0"/>
                    </a:lnTo>
                    <a:lnTo>
                      <a:pt x="434250" y="6350"/>
                    </a:lnTo>
                    <a:lnTo>
                      <a:pt x="434250" y="0"/>
                    </a:lnTo>
                    <a:cubicBezTo>
                      <a:pt x="491686" y="0"/>
                      <a:pt x="538241" y="52705"/>
                      <a:pt x="538241" y="117729"/>
                    </a:cubicBezTo>
                    <a:lnTo>
                      <a:pt x="532632" y="117729"/>
                    </a:lnTo>
                    <a:lnTo>
                      <a:pt x="538241" y="117729"/>
                    </a:lnTo>
                    <a:lnTo>
                      <a:pt x="538241" y="491617"/>
                    </a:lnTo>
                    <a:lnTo>
                      <a:pt x="532632" y="491617"/>
                    </a:lnTo>
                    <a:lnTo>
                      <a:pt x="538241" y="491617"/>
                    </a:lnTo>
                    <a:cubicBezTo>
                      <a:pt x="538241" y="556641"/>
                      <a:pt x="491686" y="609346"/>
                      <a:pt x="434250" y="609346"/>
                    </a:cubicBezTo>
                    <a:lnTo>
                      <a:pt x="434250" y="602996"/>
                    </a:lnTo>
                    <a:lnTo>
                      <a:pt x="434250" y="609346"/>
                    </a:lnTo>
                    <a:lnTo>
                      <a:pt x="103991" y="609346"/>
                    </a:lnTo>
                    <a:lnTo>
                      <a:pt x="103991" y="602996"/>
                    </a:lnTo>
                    <a:lnTo>
                      <a:pt x="103991" y="609346"/>
                    </a:lnTo>
                    <a:cubicBezTo>
                      <a:pt x="46555" y="609346"/>
                      <a:pt x="0" y="556641"/>
                      <a:pt x="0" y="491617"/>
                    </a:cubicBezTo>
                    <a:lnTo>
                      <a:pt x="0" y="117729"/>
                    </a:lnTo>
                    <a:lnTo>
                      <a:pt x="5609" y="117729"/>
                    </a:lnTo>
                    <a:lnTo>
                      <a:pt x="0" y="117729"/>
                    </a:lnTo>
                    <a:moveTo>
                      <a:pt x="11218" y="117729"/>
                    </a:moveTo>
                    <a:lnTo>
                      <a:pt x="11218" y="491617"/>
                    </a:lnTo>
                    <a:lnTo>
                      <a:pt x="5609" y="491617"/>
                    </a:lnTo>
                    <a:lnTo>
                      <a:pt x="11218" y="491617"/>
                    </a:lnTo>
                    <a:cubicBezTo>
                      <a:pt x="11218" y="549656"/>
                      <a:pt x="52725" y="596646"/>
                      <a:pt x="103991" y="596646"/>
                    </a:cubicBezTo>
                    <a:lnTo>
                      <a:pt x="434250" y="596646"/>
                    </a:lnTo>
                    <a:cubicBezTo>
                      <a:pt x="485516" y="596646"/>
                      <a:pt x="527023" y="549656"/>
                      <a:pt x="527023" y="491617"/>
                    </a:cubicBezTo>
                    <a:lnTo>
                      <a:pt x="527023" y="117729"/>
                    </a:lnTo>
                    <a:cubicBezTo>
                      <a:pt x="527023" y="59690"/>
                      <a:pt x="485516" y="12700"/>
                      <a:pt x="434250" y="12700"/>
                    </a:cubicBezTo>
                    <a:lnTo>
                      <a:pt x="103991" y="12700"/>
                    </a:lnTo>
                    <a:lnTo>
                      <a:pt x="103991" y="6350"/>
                    </a:lnTo>
                    <a:lnTo>
                      <a:pt x="103991" y="12700"/>
                    </a:lnTo>
                    <a:cubicBezTo>
                      <a:pt x="52725" y="12700"/>
                      <a:pt x="11218" y="59690"/>
                      <a:pt x="11218" y="117729"/>
                    </a:cubicBezTo>
                    <a:close/>
                  </a:path>
                </a:pathLst>
              </a:custGeom>
              <a:solidFill>
                <a:srgbClr val="B2D4E5"/>
              </a:solidFill>
            </p:spPr>
          </p:sp>
        </p:grpSp>
        <p:sp>
          <p:nvSpPr>
            <p:cNvPr id="17" name="TextBox 17"/>
            <p:cNvSpPr txBox="1"/>
            <p:nvPr/>
          </p:nvSpPr>
          <p:spPr>
            <a:xfrm>
              <a:off x="509630" y="244073"/>
              <a:ext cx="276612" cy="780265"/>
            </a:xfrm>
            <a:prstGeom prst="rect">
              <a:avLst/>
            </a:prstGeom>
          </p:spPr>
          <p:txBody>
            <a:bodyPr lIns="0" tIns="0" rIns="0" bIns="0" rtlCol="0" anchor="t">
              <a:spAutoFit/>
            </a:bodyPr>
            <a:lstStyle/>
            <a:p>
              <a:pPr algn="ctr">
                <a:lnSpc>
                  <a:spcPts val="4269"/>
                </a:lnSpc>
              </a:pPr>
              <a:r>
                <a:rPr lang="en-US" sz="4269">
                  <a:solidFill>
                    <a:srgbClr val="272525"/>
                  </a:solidFill>
                  <a:latin typeface="Petrona"/>
                  <a:ea typeface="Petrona"/>
                  <a:cs typeface="Petrona"/>
                  <a:sym typeface="Petrona"/>
                </a:rPr>
                <a:t>2</a:t>
              </a:r>
            </a:p>
          </p:txBody>
        </p:sp>
        <p:sp>
          <p:nvSpPr>
            <p:cNvPr id="18" name="TextBox 18"/>
            <p:cNvSpPr txBox="1"/>
            <p:nvPr/>
          </p:nvSpPr>
          <p:spPr>
            <a:xfrm>
              <a:off x="1420458" y="129773"/>
              <a:ext cx="5385514" cy="861756"/>
            </a:xfrm>
            <a:prstGeom prst="rect">
              <a:avLst/>
            </a:prstGeom>
          </p:spPr>
          <p:txBody>
            <a:bodyPr lIns="0" tIns="0" rIns="0" bIns="0" rtlCol="0" anchor="t">
              <a:spAutoFit/>
            </a:bodyPr>
            <a:lstStyle/>
            <a:p>
              <a:pPr algn="l">
                <a:lnSpc>
                  <a:spcPts val="5291"/>
                </a:lnSpc>
              </a:pPr>
              <a:r>
                <a:rPr lang="en-US" sz="4130">
                  <a:solidFill>
                    <a:srgbClr val="272525"/>
                  </a:solidFill>
                  <a:latin typeface="Petrona"/>
                  <a:ea typeface="Petrona"/>
                  <a:cs typeface="Petrona"/>
                  <a:sym typeface="Petrona"/>
                </a:rPr>
                <a:t>Applications:</a:t>
              </a:r>
            </a:p>
          </p:txBody>
        </p:sp>
        <p:sp>
          <p:nvSpPr>
            <p:cNvPr id="19" name="TextBox 19"/>
            <p:cNvSpPr txBox="1"/>
            <p:nvPr/>
          </p:nvSpPr>
          <p:spPr>
            <a:xfrm>
              <a:off x="0" y="1278359"/>
              <a:ext cx="9984787" cy="5620407"/>
            </a:xfrm>
            <a:prstGeom prst="rect">
              <a:avLst/>
            </a:prstGeom>
          </p:spPr>
          <p:txBody>
            <a:bodyPr lIns="0" tIns="0" rIns="0" bIns="0" rtlCol="0" anchor="t">
              <a:spAutoFit/>
            </a:bodyPr>
            <a:lstStyle/>
            <a:p>
              <a:pPr marL="573249" lvl="1" indent="-286625" algn="just">
                <a:lnSpc>
                  <a:spcPts val="4245"/>
                </a:lnSpc>
                <a:buFont typeface="Arial"/>
                <a:buChar char="•"/>
              </a:pPr>
              <a:r>
                <a:rPr lang="en-US" sz="2655" b="1">
                  <a:solidFill>
                    <a:srgbClr val="272525"/>
                  </a:solidFill>
                  <a:latin typeface="Inter Bold"/>
                  <a:ea typeface="Inter Bold"/>
                  <a:cs typeface="Inter Bold"/>
                  <a:sym typeface="Inter Bold"/>
                </a:rPr>
                <a:t>Disaster Management: </a:t>
              </a:r>
              <a:r>
                <a:rPr lang="en-US" sz="2655">
                  <a:solidFill>
                    <a:srgbClr val="272525"/>
                  </a:solidFill>
                  <a:latin typeface="Inter"/>
                  <a:ea typeface="Inter"/>
                  <a:cs typeface="Inter"/>
                  <a:sym typeface="Inter"/>
                </a:rPr>
                <a:t>Supports timely evacuation and preparation to reduce disaster impact.</a:t>
              </a:r>
            </a:p>
            <a:p>
              <a:pPr marL="573249" lvl="1" indent="-286625" algn="just">
                <a:lnSpc>
                  <a:spcPts val="4245"/>
                </a:lnSpc>
                <a:buFont typeface="Arial"/>
                <a:buChar char="•"/>
              </a:pPr>
              <a:r>
                <a:rPr lang="en-US" sz="2655" b="1">
                  <a:solidFill>
                    <a:srgbClr val="272525"/>
                  </a:solidFill>
                  <a:latin typeface="Inter Bold"/>
                  <a:ea typeface="Inter Bold"/>
                  <a:cs typeface="Inter Bold"/>
                  <a:sym typeface="Inter Bold"/>
                </a:rPr>
                <a:t>Agriculture: </a:t>
              </a:r>
              <a:r>
                <a:rPr lang="en-US" sz="2655">
                  <a:solidFill>
                    <a:srgbClr val="272525"/>
                  </a:solidFill>
                  <a:latin typeface="Inter"/>
                  <a:ea typeface="Inter"/>
                  <a:cs typeface="Inter"/>
                  <a:sym typeface="Inter"/>
                </a:rPr>
                <a:t>Aids in planning by predicting extreme weather.</a:t>
              </a:r>
            </a:p>
            <a:p>
              <a:pPr marL="573249" lvl="1" indent="-286625" algn="just">
                <a:lnSpc>
                  <a:spcPts val="4245"/>
                </a:lnSpc>
                <a:buFont typeface="Arial"/>
                <a:buChar char="•"/>
              </a:pPr>
              <a:r>
                <a:rPr lang="en-US" sz="2655" b="1">
                  <a:solidFill>
                    <a:srgbClr val="272525"/>
                  </a:solidFill>
                  <a:latin typeface="Inter Bold"/>
                  <a:ea typeface="Inter Bold"/>
                  <a:cs typeface="Inter Bold"/>
                  <a:sym typeface="Inter Bold"/>
                </a:rPr>
                <a:t>Urban Planning: </a:t>
              </a:r>
              <a:r>
                <a:rPr lang="en-US" sz="2655">
                  <a:solidFill>
                    <a:srgbClr val="272525"/>
                  </a:solidFill>
                  <a:latin typeface="Inter"/>
                  <a:ea typeface="Inter"/>
                  <a:cs typeface="Inter"/>
                  <a:sym typeface="Inter"/>
                </a:rPr>
                <a:t>Provides data for infrastructure development in high-risk areas.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1248</Words>
  <Application>Microsoft Office PowerPoint</Application>
  <PresentationFormat>Custom</PresentationFormat>
  <Paragraphs>132</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Inter</vt:lpstr>
      <vt:lpstr>Calibri</vt:lpstr>
      <vt:lpstr>Arial</vt:lpstr>
      <vt:lpstr>Petrona</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cbp3.pptx</dc:title>
  <cp:lastModifiedBy>Kshitij Chaturvedi</cp:lastModifiedBy>
  <cp:revision>3</cp:revision>
  <dcterms:created xsi:type="dcterms:W3CDTF">2006-08-16T00:00:00Z</dcterms:created>
  <dcterms:modified xsi:type="dcterms:W3CDTF">2024-09-09T06:26:12Z</dcterms:modified>
  <dc:identifier>DAGQMmWicwM</dc:identifier>
</cp:coreProperties>
</file>